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4" r:id="rId14"/>
    <p:sldId id="295" r:id="rId15"/>
    <p:sldId id="296"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97" r:id="rId31"/>
    <p:sldId id="283" r:id="rId32"/>
    <p:sldId id="284" r:id="rId33"/>
    <p:sldId id="298" r:id="rId34"/>
    <p:sldId id="285" r:id="rId35"/>
    <p:sldId id="299" r:id="rId36"/>
    <p:sldId id="286" r:id="rId37"/>
    <p:sldId id="287" r:id="rId38"/>
    <p:sldId id="288" r:id="rId39"/>
    <p:sldId id="300" r:id="rId40"/>
    <p:sldId id="289" r:id="rId41"/>
    <p:sldId id="301" r:id="rId42"/>
    <p:sldId id="290" r:id="rId43"/>
    <p:sldId id="291" r:id="rId44"/>
    <p:sldId id="292" r:id="rId45"/>
    <p:sldId id="302" r:id="rId46"/>
    <p:sldId id="303" r:id="rId47"/>
    <p:sldId id="304" r:id="rId48"/>
    <p:sldId id="293" r:id="rId49"/>
  </p:sldIdLst>
  <p:sldSz cx="9144000" cy="5143500" type="screen16x9"/>
  <p:notesSz cx="6858000" cy="9144000"/>
  <p:embeddedFontLst>
    <p:embeddedFont>
      <p:font typeface="Fira Sans Extra Condensed Medium" panose="02020500000000000000" charset="0"/>
      <p:regular r:id="rId51"/>
      <p:bold r:id="rId52"/>
      <p:italic r:id="rId53"/>
      <p:boldItalic r:id="rId54"/>
    </p:embeddedFont>
    <p:embeddedFont>
      <p:font typeface="Josefin Sans" pitchFamily="2"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Open Sans SemiBold" panose="020B0706030804020204" pitchFamily="34" charset="0"/>
      <p:regular r:id="rId63"/>
      <p:bold r:id="rId64"/>
      <p:italic r:id="rId65"/>
      <p:boldItalic r:id="rId66"/>
    </p:embeddedFont>
    <p:embeddedFont>
      <p:font typeface="Overpass" panose="02020500000000000000" charset="0"/>
      <p:regular r:id="rId67"/>
      <p:bold r:id="rId68"/>
      <p:italic r:id="rId69"/>
      <p:boldItalic r:id="rId70"/>
    </p:embeddedFont>
    <p:embeddedFont>
      <p:font typeface="Overpass Black" panose="02020500000000000000" charset="0"/>
      <p:bold r:id="rId71"/>
      <p:boldItalic r:id="rId72"/>
    </p:embeddedFont>
    <p:embeddedFont>
      <p:font typeface="Overpass ExtraBold" panose="02020500000000000000" charset="0"/>
      <p:bold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102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2aca4a19735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2aca4a1973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2aca4a19735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2aca4a1973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2aca4a19735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2aca4a19735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264d783464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264d783464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346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2aca4a19735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2aca4a19735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69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2aca4a19735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2aca4a19735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33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264d783464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264d783464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2aca4a19735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2aca4a19735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2aca4a19735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2aca4a19735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2aca4a19735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2aca4a19735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a7274a182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9" name="Google Shape;212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2aca4a19735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2aca4a19735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2aca4a19735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2aca4a19735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264d783464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4" name="Google Shape;2644;g264d78346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8"/>
        <p:cNvGrpSpPr/>
        <p:nvPr/>
      </p:nvGrpSpPr>
      <p:grpSpPr>
        <a:xfrm>
          <a:off x="0" y="0"/>
          <a:ext cx="0" cy="0"/>
          <a:chOff x="0" y="0"/>
          <a:chExt cx="0" cy="0"/>
        </a:xfrm>
      </p:grpSpPr>
      <p:sp>
        <p:nvSpPr>
          <p:cNvPr id="2649" name="Google Shape;2649;g2aca4a19735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0" name="Google Shape;2650;g2aca4a19735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2aca4a19735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2aca4a19735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2aca4a19735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2aca4a19735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2aca4a19735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2aca4a19735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g2aca4a19735_0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1" name="Google Shape;2871;g2aca4a19735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6"/>
        <p:cNvGrpSpPr/>
        <p:nvPr/>
      </p:nvGrpSpPr>
      <p:grpSpPr>
        <a:xfrm>
          <a:off x="0" y="0"/>
          <a:ext cx="0" cy="0"/>
          <a:chOff x="0" y="0"/>
          <a:chExt cx="0" cy="0"/>
        </a:xfrm>
      </p:grpSpPr>
      <p:sp>
        <p:nvSpPr>
          <p:cNvPr id="2927" name="Google Shape;2927;g264d783464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8" name="Google Shape;2928;g264d783464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p:cNvGrpSpPr/>
        <p:nvPr/>
      </p:nvGrpSpPr>
      <p:grpSpPr>
        <a:xfrm>
          <a:off x="0" y="0"/>
          <a:ext cx="0" cy="0"/>
          <a:chOff x="0" y="0"/>
          <a:chExt cx="0" cy="0"/>
        </a:xfrm>
      </p:grpSpPr>
      <p:sp>
        <p:nvSpPr>
          <p:cNvPr id="2933" name="Google Shape;2933;g264d783464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4" name="Google Shape;2934;g264d783464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a7274a1822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p:cNvGrpSpPr/>
        <p:nvPr/>
      </p:nvGrpSpPr>
      <p:grpSpPr>
        <a:xfrm>
          <a:off x="0" y="0"/>
          <a:ext cx="0" cy="0"/>
          <a:chOff x="0" y="0"/>
          <a:chExt cx="0" cy="0"/>
        </a:xfrm>
      </p:grpSpPr>
      <p:sp>
        <p:nvSpPr>
          <p:cNvPr id="2933" name="Google Shape;2933;g264d783464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4" name="Google Shape;2934;g264d783464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463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264d783464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6" name="Google Shape;2946;g264d78346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2aa38c824c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2aa38c824c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2aa38c824c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2aa38c824c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552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264d783464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264d783464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264d783464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264d783464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64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264d783464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264d783464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g2a9d3ee7f5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6" name="Google Shape;2976;g2a9d3ee7f5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2aa38c824c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2aa38c824c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2aa38c824c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2aa38c824c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37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ac2793e5b2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ac2793e5b2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264d783464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9" name="Google Shape;2989;g264d783464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264d783464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9" name="Google Shape;2989;g264d783464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2424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5"/>
        <p:cNvGrpSpPr/>
        <p:nvPr/>
      </p:nvGrpSpPr>
      <p:grpSpPr>
        <a:xfrm>
          <a:off x="0" y="0"/>
          <a:ext cx="0" cy="0"/>
          <a:chOff x="0" y="0"/>
          <a:chExt cx="0" cy="0"/>
        </a:xfrm>
      </p:grpSpPr>
      <p:sp>
        <p:nvSpPr>
          <p:cNvPr id="2996" name="Google Shape;2996;g264d783464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7" name="Google Shape;2997;g264d783464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4"/>
        <p:cNvGrpSpPr/>
        <p:nvPr/>
      </p:nvGrpSpPr>
      <p:grpSpPr>
        <a:xfrm>
          <a:off x="0" y="0"/>
          <a:ext cx="0" cy="0"/>
          <a:chOff x="0" y="0"/>
          <a:chExt cx="0" cy="0"/>
        </a:xfrm>
      </p:grpSpPr>
      <p:sp>
        <p:nvSpPr>
          <p:cNvPr id="3005" name="Google Shape;3005;g2aca4a197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6" name="Google Shape;3006;g2aca4a197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2"/>
        <p:cNvGrpSpPr/>
        <p:nvPr/>
      </p:nvGrpSpPr>
      <p:grpSpPr>
        <a:xfrm>
          <a:off x="0" y="0"/>
          <a:ext cx="0" cy="0"/>
          <a:chOff x="0" y="0"/>
          <a:chExt cx="0" cy="0"/>
        </a:xfrm>
      </p:grpSpPr>
      <p:sp>
        <p:nvSpPr>
          <p:cNvPr id="3013" name="Google Shape;3013;g2aca4a1973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4" name="Google Shape;3014;g2aca4a1973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264d78346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6" name="Google Shape;2946;g264d78346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703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264d78346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6" name="Google Shape;2946;g264d78346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577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264d78346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6" name="Google Shape;2946;g264d78346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7823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a1fb274c5c_2_25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a1fb274c5c_2_25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2a9d3ee7f5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2a9d3ee7f5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2a9d3ee7f5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2a9d3ee7f5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2aa38c824c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2aa38c824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264d783464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264d783464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2aca4a1973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2aca4a1973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freepik.com/" TargetMode="External"/><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22"/>
          <p:cNvSpPr txBox="1">
            <a:spLocks noGrp="1"/>
          </p:cNvSpPr>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8" name="Google Shape;1348;p22"/>
          <p:cNvSpPr txBox="1">
            <a:spLocks noGrp="1"/>
          </p:cNvSpPr>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9" name="Google Shape;1349;p22"/>
          <p:cNvSpPr txBox="1">
            <a:spLocks noGrp="1"/>
          </p:cNvSpPr>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0" name="Google Shape;1350;p22"/>
          <p:cNvSpPr txBox="1">
            <a:spLocks noGrp="1"/>
          </p:cNvSpPr>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1" name="Google Shape;1351;p22"/>
          <p:cNvSpPr txBox="1">
            <a:spLocks noGrp="1"/>
          </p:cNvSpPr>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2" name="Google Shape;1352;p22"/>
          <p:cNvSpPr txBox="1">
            <a:spLocks noGrp="1"/>
          </p:cNvSpPr>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3" name="Google Shape;1353;p22"/>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354" name="Google Shape;1354;p22"/>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5" name="Google Shape;1355;p22"/>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6" name="Google Shape;1356;p22"/>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7" name="Google Shape;1357;p22"/>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8" name="Google Shape;1358;p22"/>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9" name="Google Shape;1359;p22"/>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txBox="1">
            <a:spLocks noGrp="1"/>
          </p:cNvSpPr>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30"/>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36" name="Google Shape;1836;p30"/>
          <p:cNvSpPr txBox="1">
            <a:spLocks noGrp="1"/>
          </p:cNvSpPr>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200" b="1">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200" b="1">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lang="en" sz="12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7" name="Google Shape;417;p7"/>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2"/>
        <p:cNvGrpSpPr/>
        <p:nvPr/>
      </p:nvGrpSpPr>
      <p:grpSpPr>
        <a:xfrm>
          <a:off x="0" y="0"/>
          <a:ext cx="0" cy="0"/>
          <a:chOff x="0" y="0"/>
          <a:chExt cx="0" cy="0"/>
        </a:xfrm>
      </p:grpSpPr>
      <p:sp>
        <p:nvSpPr>
          <p:cNvPr id="583" name="Google Shape;583;p10"/>
          <p:cNvSpPr txBox="1">
            <a:spLocks noGrp="1"/>
          </p:cNvSpPr>
          <p:nvPr>
            <p:ph type="title"/>
          </p:nvPr>
        </p:nvSpPr>
        <p:spPr>
          <a:xfrm>
            <a:off x="720000" y="3314050"/>
            <a:ext cx="7704000" cy="12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6.JPG"/><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37.jpg"/><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2.jpg"/><Relationship Id="rId4" Type="http://schemas.openxmlformats.org/officeDocument/2006/relationships/image" Target="../media/image40.jp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36"/>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4" name="Google Shape;2124;p36"/>
          <p:cNvSpPr txBox="1">
            <a:spLocks noGrp="1"/>
          </p:cNvSpPr>
          <p:nvPr>
            <p:ph type="ctrTitle"/>
          </p:nvPr>
        </p:nvSpPr>
        <p:spPr>
          <a:xfrm>
            <a:off x="0" y="1130675"/>
            <a:ext cx="9144000" cy="20526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3900">
                <a:latin typeface="Overpass ExtraBold"/>
                <a:ea typeface="Overpass ExtraBold"/>
                <a:cs typeface="Overpass ExtraBold"/>
                <a:sym typeface="Overpass ExtraBold"/>
              </a:rPr>
              <a:t>Imitation of Go Skill Levels</a:t>
            </a:r>
            <a:endParaRPr sz="3900">
              <a:latin typeface="Overpass ExtraBold"/>
              <a:ea typeface="Overpass ExtraBold"/>
              <a:cs typeface="Overpass ExtraBold"/>
              <a:sym typeface="Overpass ExtraBold"/>
            </a:endParaRPr>
          </a:p>
          <a:p>
            <a:pPr marL="0" lvl="0" indent="0" algn="ctr" rtl="0">
              <a:lnSpc>
                <a:spcPct val="115000"/>
              </a:lnSpc>
              <a:spcBef>
                <a:spcPts val="0"/>
              </a:spcBef>
              <a:spcAft>
                <a:spcPts val="0"/>
              </a:spcAft>
              <a:buNone/>
            </a:pPr>
            <a:r>
              <a:rPr lang="en" sz="3900">
                <a:latin typeface="Overpass ExtraBold"/>
                <a:ea typeface="Overpass ExtraBold"/>
                <a:cs typeface="Overpass ExtraBold"/>
                <a:sym typeface="Overpass ExtraBold"/>
              </a:rPr>
              <a:t>and Recognition of Go Playing Styles</a:t>
            </a:r>
            <a:endParaRPr sz="8500">
              <a:latin typeface="Overpass ExtraBold"/>
              <a:ea typeface="Overpass ExtraBold"/>
              <a:cs typeface="Overpass ExtraBold"/>
              <a:sym typeface="Overpass ExtraBold"/>
            </a:endParaRPr>
          </a:p>
        </p:txBody>
      </p:sp>
      <p:sp>
        <p:nvSpPr>
          <p:cNvPr id="2125" name="Google Shape;2125;p36"/>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endParaRPr sz="1300" b="1">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500">
                <a:latin typeface="Overpass Black"/>
                <a:ea typeface="Overpass Black"/>
                <a:cs typeface="Overpass Black"/>
                <a:sym typeface="Overpass Black"/>
              </a:rPr>
              <a:t>112753110黃思穎</a:t>
            </a:r>
            <a:endParaRPr sz="1500">
              <a:latin typeface="Overpass Black"/>
              <a:ea typeface="Overpass Black"/>
              <a:cs typeface="Overpass Black"/>
              <a:sym typeface="Overpass Black"/>
            </a:endParaRPr>
          </a:p>
          <a:p>
            <a:pPr marL="0" lvl="0" indent="0" algn="ctr" rtl="0">
              <a:lnSpc>
                <a:spcPct val="115000"/>
              </a:lnSpc>
              <a:spcBef>
                <a:spcPts val="0"/>
              </a:spcBef>
              <a:spcAft>
                <a:spcPts val="0"/>
              </a:spcAft>
              <a:buNone/>
            </a:pPr>
            <a:r>
              <a:rPr lang="en" sz="1500">
                <a:latin typeface="Overpass Black"/>
                <a:ea typeface="Overpass Black"/>
                <a:cs typeface="Overpass Black"/>
                <a:sym typeface="Overpass Black"/>
              </a:rPr>
              <a:t>112753207張詠軒</a:t>
            </a:r>
            <a:endParaRPr sz="2000">
              <a:latin typeface="Overpass Black"/>
              <a:ea typeface="Overpass Black"/>
              <a:cs typeface="Overpass Black"/>
              <a:sym typeface="Overpass Black"/>
            </a:endParaRPr>
          </a:p>
        </p:txBody>
      </p:sp>
      <p:sp>
        <p:nvSpPr>
          <p:cNvPr id="2126" name="Google Shape;2126;p36"/>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242" name="Google Shape;2242;p45"/>
          <p:cNvGrpSpPr/>
          <p:nvPr/>
        </p:nvGrpSpPr>
        <p:grpSpPr>
          <a:xfrm>
            <a:off x="1017763" y="1687613"/>
            <a:ext cx="2272347" cy="2078672"/>
            <a:chOff x="782050" y="1382700"/>
            <a:chExt cx="2871300" cy="2383525"/>
          </a:xfrm>
        </p:grpSpPr>
        <p:sp>
          <p:nvSpPr>
            <p:cNvPr id="2243" name="Google Shape;2243;p45"/>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244" name="Google Shape;2244;p45"/>
            <p:cNvCxnSpPr>
              <a:stCxn id="2243" idx="1"/>
              <a:endCxn id="2243"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45" name="Google Shape;2245;p45"/>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46" name="Google Shape;2246;p45"/>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47" name="Google Shape;2247;p45"/>
            <p:cNvCxnSpPr>
              <a:stCxn id="2243" idx="0"/>
              <a:endCxn id="2243"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48" name="Google Shape;2248;p45"/>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49" name="Google Shape;2249;p45"/>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250" name="Google Shape;2250;p45"/>
          <p:cNvGrpSpPr/>
          <p:nvPr/>
        </p:nvGrpSpPr>
        <p:grpSpPr>
          <a:xfrm>
            <a:off x="5855688" y="1687613"/>
            <a:ext cx="2272347" cy="2078672"/>
            <a:chOff x="782050" y="1382700"/>
            <a:chExt cx="2871300" cy="2383525"/>
          </a:xfrm>
        </p:grpSpPr>
        <p:sp>
          <p:nvSpPr>
            <p:cNvPr id="2251" name="Google Shape;2251;p45"/>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252" name="Google Shape;2252;p45"/>
            <p:cNvCxnSpPr>
              <a:stCxn id="2251" idx="1"/>
              <a:endCxn id="2251"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53" name="Google Shape;2253;p45"/>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54" name="Google Shape;2254;p45"/>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55" name="Google Shape;2255;p45"/>
            <p:cNvCxnSpPr>
              <a:stCxn id="2251" idx="0"/>
              <a:endCxn id="2251"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56" name="Google Shape;2256;p45"/>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57" name="Google Shape;2257;p45"/>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258" name="Google Shape;2258;p45"/>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9" name="Google Shape;2259;p45"/>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0" name="Google Shape;2260;p45"/>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1" name="Google Shape;2261;p45"/>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2" name="Google Shape;2262;p45"/>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3" name="Google Shape;2263;p45"/>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4" name="Google Shape;2264;p45"/>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5" name="Google Shape;2265;p45"/>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6" name="Google Shape;2266;p45"/>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7" name="Google Shape;2267;p45"/>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68" name="Google Shape;2268;p45"/>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69" name="Google Shape;2269;p45"/>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70" name="Google Shape;2270;p45"/>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1" name="Google Shape;2271;p45"/>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2" name="Google Shape;2272;p45"/>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3" name="Google Shape;2273;p45"/>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4" name="Google Shape;2274;p45"/>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5" name="Google Shape;2275;p45"/>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6" name="Google Shape;2276;p45"/>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7" name="Google Shape;2277;p45"/>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8" name="Google Shape;2278;p45"/>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79" name="Google Shape;2279;p45"/>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80" name="Google Shape;2280;p45"/>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81" name="Google Shape;2281;p45"/>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82" name="Google Shape;2282;p45"/>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83" name="Google Shape;2283;p45"/>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2</a:t>
            </a:r>
            <a:endParaRPr sz="2100" b="1">
              <a:solidFill>
                <a:schemeClr val="dk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4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289" name="Google Shape;2289;p46"/>
          <p:cNvGrpSpPr/>
          <p:nvPr/>
        </p:nvGrpSpPr>
        <p:grpSpPr>
          <a:xfrm>
            <a:off x="1017763" y="1687613"/>
            <a:ext cx="2272347" cy="2078672"/>
            <a:chOff x="782050" y="1382700"/>
            <a:chExt cx="2871300" cy="2383525"/>
          </a:xfrm>
        </p:grpSpPr>
        <p:sp>
          <p:nvSpPr>
            <p:cNvPr id="2290" name="Google Shape;2290;p46"/>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291" name="Google Shape;2291;p46"/>
            <p:cNvCxnSpPr>
              <a:stCxn id="2290" idx="1"/>
              <a:endCxn id="229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92" name="Google Shape;2292;p46"/>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93" name="Google Shape;2293;p46"/>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94" name="Google Shape;2294;p46"/>
            <p:cNvCxnSpPr>
              <a:stCxn id="2290" idx="0"/>
              <a:endCxn id="229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95" name="Google Shape;2295;p46"/>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96" name="Google Shape;2296;p46"/>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297" name="Google Shape;2297;p46"/>
          <p:cNvGrpSpPr/>
          <p:nvPr/>
        </p:nvGrpSpPr>
        <p:grpSpPr>
          <a:xfrm>
            <a:off x="5855688" y="1687613"/>
            <a:ext cx="2272347" cy="2078672"/>
            <a:chOff x="782050" y="1382700"/>
            <a:chExt cx="2871300" cy="2383525"/>
          </a:xfrm>
        </p:grpSpPr>
        <p:sp>
          <p:nvSpPr>
            <p:cNvPr id="2298" name="Google Shape;2298;p46"/>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299" name="Google Shape;2299;p46"/>
            <p:cNvCxnSpPr>
              <a:stCxn id="2298" idx="1"/>
              <a:endCxn id="2298"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00" name="Google Shape;2300;p46"/>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01" name="Google Shape;2301;p46"/>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02" name="Google Shape;2302;p46"/>
            <p:cNvCxnSpPr>
              <a:stCxn id="2298" idx="0"/>
              <a:endCxn id="2298"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03" name="Google Shape;2303;p46"/>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04" name="Google Shape;2304;p46"/>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305" name="Google Shape;2305;p46"/>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6" name="Google Shape;2306;p46"/>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7" name="Google Shape;2307;p46"/>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8" name="Google Shape;2308;p46"/>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9" name="Google Shape;2309;p46"/>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0" name="Google Shape;2310;p46"/>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1" name="Google Shape;2311;p46"/>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2" name="Google Shape;2312;p46"/>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3" name="Google Shape;2313;p46"/>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4" name="Google Shape;2314;p46"/>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15" name="Google Shape;2315;p46"/>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16" name="Google Shape;2316;p46"/>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17" name="Google Shape;2317;p46"/>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18" name="Google Shape;2318;p46"/>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19" name="Google Shape;2319;p46"/>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20" name="Google Shape;2320;p46"/>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1" name="Google Shape;2321;p46"/>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22" name="Google Shape;2322;p46"/>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3" name="Google Shape;2323;p46"/>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4" name="Google Shape;2324;p46"/>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5" name="Google Shape;2325;p46"/>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26" name="Google Shape;2326;p46"/>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27" name="Google Shape;2327;p46"/>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8" name="Google Shape;2328;p46"/>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9" name="Google Shape;2329;p46"/>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30" name="Google Shape;2330;p46"/>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3</a:t>
            </a:r>
            <a:endParaRPr sz="2100" b="1">
              <a:solidFill>
                <a:schemeClr val="dk2"/>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4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336" name="Google Shape;2336;p47"/>
          <p:cNvGrpSpPr/>
          <p:nvPr/>
        </p:nvGrpSpPr>
        <p:grpSpPr>
          <a:xfrm>
            <a:off x="1017763" y="1687613"/>
            <a:ext cx="2272347" cy="2078672"/>
            <a:chOff x="782050" y="1382700"/>
            <a:chExt cx="2871300" cy="2383525"/>
          </a:xfrm>
        </p:grpSpPr>
        <p:sp>
          <p:nvSpPr>
            <p:cNvPr id="2337" name="Google Shape;2337;p47"/>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38" name="Google Shape;2338;p47"/>
            <p:cNvCxnSpPr>
              <a:stCxn id="2337" idx="1"/>
              <a:endCxn id="2337"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39" name="Google Shape;2339;p47"/>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40" name="Google Shape;2340;p47"/>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41" name="Google Shape;2341;p47"/>
            <p:cNvCxnSpPr>
              <a:stCxn id="2337" idx="0"/>
              <a:endCxn id="2337"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42" name="Google Shape;2342;p47"/>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43" name="Google Shape;2343;p47"/>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344" name="Google Shape;2344;p47"/>
          <p:cNvGrpSpPr/>
          <p:nvPr/>
        </p:nvGrpSpPr>
        <p:grpSpPr>
          <a:xfrm>
            <a:off x="5855688" y="1687613"/>
            <a:ext cx="2272347" cy="2078672"/>
            <a:chOff x="782050" y="1382700"/>
            <a:chExt cx="2871300" cy="2383525"/>
          </a:xfrm>
        </p:grpSpPr>
        <p:sp>
          <p:nvSpPr>
            <p:cNvPr id="2345" name="Google Shape;2345;p47"/>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46" name="Google Shape;2346;p47"/>
            <p:cNvCxnSpPr>
              <a:stCxn id="2345" idx="1"/>
              <a:endCxn id="2345"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47" name="Google Shape;2347;p47"/>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48" name="Google Shape;2348;p47"/>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49" name="Google Shape;2349;p47"/>
            <p:cNvCxnSpPr>
              <a:stCxn id="2345" idx="0"/>
              <a:endCxn id="2345"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50" name="Google Shape;2350;p47"/>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51" name="Google Shape;2351;p47"/>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352" name="Google Shape;2352;p47"/>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3" name="Google Shape;2353;p47"/>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4" name="Google Shape;2354;p47"/>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5" name="Google Shape;2355;p47"/>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6" name="Google Shape;2356;p47"/>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7" name="Google Shape;2357;p47"/>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8" name="Google Shape;2358;p47"/>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9" name="Google Shape;2359;p47"/>
          <p:cNvSpPr/>
          <p:nvPr/>
        </p:nvSpPr>
        <p:spPr>
          <a:xfrm>
            <a:off x="2830000" y="1793275"/>
            <a:ext cx="387600" cy="387600"/>
          </a:xfrm>
          <a:prstGeom prst="ellipse">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60" name="Google Shape;2360;p47"/>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61" name="Google Shape;2361;p47"/>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2" name="Google Shape;2362;p47"/>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3" name="Google Shape;2363;p47"/>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64" name="Google Shape;2364;p47"/>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5" name="Google Shape;2365;p47"/>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6" name="Google Shape;2366;p47"/>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7" name="Google Shape;2367;p47"/>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8" name="Google Shape;2368;p47"/>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9" name="Google Shape;2369;p47"/>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0" name="Google Shape;2370;p47"/>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1" name="Google Shape;2371;p47"/>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2" name="Google Shape;2372;p47"/>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3" name="Google Shape;2373;p47"/>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4" name="Google Shape;2374;p47"/>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5" name="Google Shape;2375;p47"/>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6" name="Google Shape;2376;p47"/>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7" name="Google Shape;2377;p47"/>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4</a:t>
            </a:r>
            <a:endParaRPr sz="2100" b="1">
              <a:solidFill>
                <a:schemeClr val="dk2"/>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43"/>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kumimoji="0" lang="en-US" altLang="zh-TW" sz="1800" b="0" i="0" u="none" strike="noStrike" kern="0" cap="none" spc="0" normalizeH="0" baseline="0" noProof="0" dirty="0">
                <a:ln>
                  <a:noFill/>
                </a:ln>
                <a:solidFill>
                  <a:srgbClr val="632F07"/>
                </a:solidFill>
                <a:effectLst/>
                <a:uLnTx/>
                <a:uFillTx/>
                <a:latin typeface="Overpass"/>
                <a:ea typeface="Overpass"/>
                <a:cs typeface="Overpass"/>
                <a:sym typeface="Overpass"/>
              </a:rPr>
              <a:t>The fifth feature marks positions where a black stone may be surrounded in the next move as 1 and others as 0. </a:t>
            </a:r>
          </a:p>
          <a:p>
            <a:pPr marL="457200" lvl="0" indent="-349250" algn="l" rtl="0">
              <a:spcBef>
                <a:spcPts val="0"/>
              </a:spcBef>
              <a:spcAft>
                <a:spcPts val="0"/>
              </a:spcAft>
              <a:buSzPts val="1900"/>
              <a:buFont typeface="Overpass"/>
              <a:buChar char="●"/>
            </a:pPr>
            <a:endParaRPr kumimoji="0" lang="en-US" altLang="zh-TW" sz="1800" b="0" i="0" u="none" strike="noStrike" kern="0" cap="none" spc="0" normalizeH="0" baseline="0" noProof="0" dirty="0">
              <a:ln>
                <a:noFill/>
              </a:ln>
              <a:solidFill>
                <a:srgbClr val="632F07"/>
              </a:solidFill>
              <a:effectLst/>
              <a:uLnTx/>
              <a:uFillTx/>
              <a:latin typeface="Overpass"/>
              <a:ea typeface="Overpass"/>
              <a:cs typeface="Overpass"/>
              <a:sym typeface="Overpass"/>
            </a:endParaRPr>
          </a:p>
          <a:p>
            <a:pPr indent="-349250">
              <a:buSzPts val="1900"/>
              <a:buFont typeface="Overpass"/>
              <a:buChar char="●"/>
            </a:pPr>
            <a:r>
              <a:rPr kumimoji="0" lang="en-US" altLang="zh-TW" sz="1800" b="0" i="0" u="none" strike="noStrike" kern="0" cap="none" spc="0" normalizeH="0" baseline="0" noProof="0" dirty="0">
                <a:ln>
                  <a:noFill/>
                </a:ln>
                <a:solidFill>
                  <a:srgbClr val="632F07"/>
                </a:solidFill>
                <a:effectLst/>
                <a:uLnTx/>
                <a:uFillTx/>
                <a:latin typeface="Overpass"/>
                <a:ea typeface="Overpass"/>
                <a:cs typeface="Overpass"/>
                <a:sym typeface="Overpass"/>
              </a:rPr>
              <a:t>The 6th feature marks positions where a white stone may be surrounded in the next move as 1 and others as 0. </a:t>
            </a:r>
          </a:p>
        </p:txBody>
      </p:sp>
      <p:sp>
        <p:nvSpPr>
          <p:cNvPr id="2189" name="Google Shape;2189;p4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spTree>
    <p:extLst>
      <p:ext uri="{BB962C8B-B14F-4D97-AF65-F5344CB8AC3E}">
        <p14:creationId xmlns:p14="http://schemas.microsoft.com/office/powerpoint/2010/main" val="323444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389" name="Google Shape;2389;p49"/>
          <p:cNvGrpSpPr/>
          <p:nvPr/>
        </p:nvGrpSpPr>
        <p:grpSpPr>
          <a:xfrm>
            <a:off x="1017763" y="1687613"/>
            <a:ext cx="2272347" cy="2078672"/>
            <a:chOff x="782050" y="1382700"/>
            <a:chExt cx="2871300" cy="2383525"/>
          </a:xfrm>
        </p:grpSpPr>
        <p:sp>
          <p:nvSpPr>
            <p:cNvPr id="2390" name="Google Shape;2390;p4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91" name="Google Shape;2391;p49"/>
            <p:cNvCxnSpPr>
              <a:stCxn id="2390" idx="1"/>
              <a:endCxn id="239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2" name="Google Shape;2392;p4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3" name="Google Shape;2393;p4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4" name="Google Shape;2394;p49"/>
            <p:cNvCxnSpPr>
              <a:stCxn id="2390" idx="0"/>
              <a:endCxn id="239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95" name="Google Shape;2395;p4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96" name="Google Shape;2396;p4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397" name="Google Shape;2397;p49"/>
          <p:cNvGrpSpPr/>
          <p:nvPr/>
        </p:nvGrpSpPr>
        <p:grpSpPr>
          <a:xfrm>
            <a:off x="5855688" y="1687613"/>
            <a:ext cx="2272347" cy="2078672"/>
            <a:chOff x="782050" y="1382700"/>
            <a:chExt cx="2871300" cy="2383525"/>
          </a:xfrm>
        </p:grpSpPr>
        <p:sp>
          <p:nvSpPr>
            <p:cNvPr id="2398" name="Google Shape;2398;p4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99" name="Google Shape;2399;p49"/>
            <p:cNvCxnSpPr>
              <a:stCxn id="2398" idx="1"/>
              <a:endCxn id="2398"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0" name="Google Shape;2400;p4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1" name="Google Shape;2401;p4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2" name="Google Shape;2402;p49"/>
            <p:cNvCxnSpPr>
              <a:stCxn id="2398" idx="0"/>
              <a:endCxn id="2398"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03" name="Google Shape;2403;p4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04" name="Google Shape;2404;p4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405" name="Google Shape;2405;p49"/>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6" name="Google Shape;2406;p49"/>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7" name="Google Shape;2407;p49"/>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8" name="Google Shape;2408;p49"/>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9" name="Google Shape;2409;p49"/>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0" name="Google Shape;2410;p49"/>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1" name="Google Shape;2411;p49"/>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2" name="Google Shape;2412;p49"/>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3" name="Google Shape;2413;p49"/>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4" name="Google Shape;2414;p49"/>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5" name="Google Shape;2415;p49"/>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6" name="Google Shape;2416;p49"/>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7" name="Google Shape;2417;p49"/>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8" name="Google Shape;2418;p49"/>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9" name="Google Shape;2419;p49"/>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0" name="Google Shape;2420;p49"/>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1" name="Google Shape;2421;p49"/>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2" name="Google Shape;2422;p49"/>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3" name="Google Shape;2423;p49"/>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4" name="Google Shape;2424;p49"/>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5" name="Google Shape;2425;p49"/>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6" name="Google Shape;2426;p49"/>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7" name="Google Shape;2427;p49"/>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8" name="Google Shape;2428;p49"/>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9" name="Google Shape;2429;p49"/>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430" name="Google Shape;2430;p49"/>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2"/>
                </a:solidFill>
                <a:latin typeface="Open Sans"/>
                <a:ea typeface="Open Sans"/>
                <a:cs typeface="Open Sans"/>
                <a:sym typeface="Open Sans"/>
              </a:rPr>
              <a:t>Feature 5</a:t>
            </a:r>
            <a:endParaRPr sz="2100" b="1" dirty="0">
              <a:solidFill>
                <a:schemeClr val="dk2"/>
              </a:solidFill>
              <a:latin typeface="Open Sans"/>
              <a:ea typeface="Open Sans"/>
              <a:cs typeface="Open Sans"/>
              <a:sym typeface="Open Sans"/>
            </a:endParaRPr>
          </a:p>
        </p:txBody>
      </p:sp>
      <p:sp>
        <p:nvSpPr>
          <p:cNvPr id="2431" name="Google Shape;2431;p49"/>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2" name="Google Shape;2432;p49"/>
          <p:cNvSpPr/>
          <p:nvPr/>
        </p:nvSpPr>
        <p:spPr>
          <a:xfrm>
            <a:off x="2830000" y="2844538"/>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3" name="Google Shape;2433;p49"/>
          <p:cNvSpPr/>
          <p:nvPr/>
        </p:nvSpPr>
        <p:spPr>
          <a:xfrm>
            <a:off x="1695525" y="3378675"/>
            <a:ext cx="387600" cy="387600"/>
          </a:xfrm>
          <a:prstGeom prst="ellipse">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4" name="Google Shape;2434;p49"/>
          <p:cNvSpPr/>
          <p:nvPr/>
        </p:nvSpPr>
        <p:spPr>
          <a:xfrm>
            <a:off x="693375" y="2641075"/>
            <a:ext cx="1602300" cy="1318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5" name="Google Shape;2435;p49"/>
          <p:cNvSpPr/>
          <p:nvPr/>
        </p:nvSpPr>
        <p:spPr>
          <a:xfrm>
            <a:off x="972100" y="3283575"/>
            <a:ext cx="640200" cy="577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979311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5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441" name="Google Shape;2441;p50"/>
          <p:cNvGrpSpPr/>
          <p:nvPr/>
        </p:nvGrpSpPr>
        <p:grpSpPr>
          <a:xfrm>
            <a:off x="1017763" y="1687613"/>
            <a:ext cx="2272347" cy="2078672"/>
            <a:chOff x="782050" y="1382700"/>
            <a:chExt cx="2871300" cy="2383525"/>
          </a:xfrm>
        </p:grpSpPr>
        <p:sp>
          <p:nvSpPr>
            <p:cNvPr id="2442" name="Google Shape;2442;p50"/>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443" name="Google Shape;2443;p50"/>
            <p:cNvCxnSpPr>
              <a:stCxn id="2442" idx="1"/>
              <a:endCxn id="2442"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4" name="Google Shape;2444;p50"/>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5" name="Google Shape;2445;p50"/>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6" name="Google Shape;2446;p50"/>
            <p:cNvCxnSpPr>
              <a:stCxn id="2442" idx="0"/>
              <a:endCxn id="2442"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47" name="Google Shape;2447;p50"/>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48" name="Google Shape;2448;p50"/>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449" name="Google Shape;2449;p50"/>
          <p:cNvGrpSpPr/>
          <p:nvPr/>
        </p:nvGrpSpPr>
        <p:grpSpPr>
          <a:xfrm>
            <a:off x="5855688" y="1687613"/>
            <a:ext cx="2272347" cy="2078672"/>
            <a:chOff x="782050" y="1382700"/>
            <a:chExt cx="2871300" cy="2383525"/>
          </a:xfrm>
        </p:grpSpPr>
        <p:sp>
          <p:nvSpPr>
            <p:cNvPr id="2450" name="Google Shape;2450;p50"/>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451" name="Google Shape;2451;p50"/>
            <p:cNvCxnSpPr>
              <a:stCxn id="2450" idx="1"/>
              <a:endCxn id="245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2" name="Google Shape;2452;p50"/>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3" name="Google Shape;2453;p50"/>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4" name="Google Shape;2454;p50"/>
            <p:cNvCxnSpPr>
              <a:stCxn id="2450" idx="0"/>
              <a:endCxn id="245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55" name="Google Shape;2455;p50"/>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56" name="Google Shape;2456;p50"/>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457" name="Google Shape;2457;p50"/>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8" name="Google Shape;2458;p50"/>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9" name="Google Shape;2459;p50"/>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0" name="Google Shape;2460;p50"/>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1" name="Google Shape;2461;p50"/>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2" name="Google Shape;2462;p50"/>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3" name="Google Shape;2463;p50"/>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4" name="Google Shape;2464;p50"/>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5" name="Google Shape;2465;p50"/>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6" name="Google Shape;2466;p50"/>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7" name="Google Shape;2467;p50"/>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8" name="Google Shape;2468;p50"/>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9" name="Google Shape;2469;p50"/>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0" name="Google Shape;2470;p50"/>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1" name="Google Shape;2471;p50"/>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2" name="Google Shape;2472;p50"/>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473" name="Google Shape;2473;p50"/>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4" name="Google Shape;2474;p50"/>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5" name="Google Shape;2475;p50"/>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6" name="Google Shape;2476;p50"/>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7" name="Google Shape;2477;p50"/>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8" name="Google Shape;2478;p50"/>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9" name="Google Shape;2479;p50"/>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0" name="Google Shape;2480;p50"/>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1" name="Google Shape;2481;p50"/>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2" name="Google Shape;2482;p50"/>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2"/>
                </a:solidFill>
                <a:latin typeface="Open Sans"/>
                <a:ea typeface="Open Sans"/>
                <a:cs typeface="Open Sans"/>
                <a:sym typeface="Open Sans"/>
              </a:rPr>
              <a:t>Feature 6</a:t>
            </a:r>
            <a:endParaRPr sz="2100" b="1" dirty="0">
              <a:solidFill>
                <a:schemeClr val="dk2"/>
              </a:solidFill>
              <a:latin typeface="Open Sans"/>
              <a:ea typeface="Open Sans"/>
              <a:cs typeface="Open Sans"/>
              <a:sym typeface="Open Sans"/>
            </a:endParaRPr>
          </a:p>
        </p:txBody>
      </p:sp>
      <p:sp>
        <p:nvSpPr>
          <p:cNvPr id="2483" name="Google Shape;2483;p50"/>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4" name="Google Shape;2484;p50"/>
          <p:cNvSpPr/>
          <p:nvPr/>
        </p:nvSpPr>
        <p:spPr>
          <a:xfrm>
            <a:off x="1601050" y="1476200"/>
            <a:ext cx="1843200" cy="1368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5" name="Google Shape;2485;p50"/>
          <p:cNvSpPr/>
          <p:nvPr/>
        </p:nvSpPr>
        <p:spPr>
          <a:xfrm>
            <a:off x="2850188" y="2318900"/>
            <a:ext cx="387600" cy="387600"/>
          </a:xfrm>
          <a:prstGeom prst="ellipse">
            <a:avLst/>
          </a:prstGeom>
          <a:solidFill>
            <a:schemeClr val="dk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6" name="Google Shape;2486;p50"/>
          <p:cNvSpPr/>
          <p:nvPr/>
        </p:nvSpPr>
        <p:spPr>
          <a:xfrm>
            <a:off x="2182925" y="1548325"/>
            <a:ext cx="1096800" cy="725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999166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48"/>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dirty="0">
                <a:latin typeface="Overpass"/>
                <a:ea typeface="Overpass"/>
                <a:cs typeface="Overpass"/>
                <a:sym typeface="Overpass"/>
              </a:rPr>
              <a:t>For predicting player's playing style, thirteen features are employed and transformed into one-hot encoded.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first three features are similar to the move prediction case. Additionally, the fourth feature marks positions where a black stone may be surrounded in the next move as 1 and others as 0.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fifth feature does the same for white stones.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6th feature designates positions with a horizontal connection of stones as 1 and others as 0.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7th feature designates positions with a vertical connection of stones as 1 and others as 0. </a:t>
            </a:r>
            <a:endParaRPr sz="1800" dirty="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dirty="0">
                <a:latin typeface="Overpass"/>
                <a:ea typeface="Overpass"/>
                <a:cs typeface="Overpass"/>
                <a:sym typeface="Overpass"/>
              </a:rPr>
              <a:t>The 8th feature designates positions with a stone in the upper-right diagonal as 1 and others as 0. </a:t>
            </a:r>
            <a:endParaRPr sz="1900" b="1" dirty="0">
              <a:latin typeface="Overpass"/>
              <a:ea typeface="Overpass"/>
              <a:cs typeface="Overpass"/>
              <a:sym typeface="Overpass"/>
            </a:endParaRPr>
          </a:p>
        </p:txBody>
      </p:sp>
      <p:sp>
        <p:nvSpPr>
          <p:cNvPr id="2383" name="Google Shape;2383;p48"/>
          <p:cNvSpPr txBox="1">
            <a:spLocks noGrp="1"/>
          </p:cNvSpPr>
          <p:nvPr>
            <p:ph type="ctrTitle"/>
          </p:nvPr>
        </p:nvSpPr>
        <p:spPr>
          <a:xfrm>
            <a:off x="735746" y="2673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389" name="Google Shape;2389;p49"/>
          <p:cNvGrpSpPr/>
          <p:nvPr/>
        </p:nvGrpSpPr>
        <p:grpSpPr>
          <a:xfrm>
            <a:off x="1017763" y="1687613"/>
            <a:ext cx="2272347" cy="2078672"/>
            <a:chOff x="782050" y="1382700"/>
            <a:chExt cx="2871300" cy="2383525"/>
          </a:xfrm>
        </p:grpSpPr>
        <p:sp>
          <p:nvSpPr>
            <p:cNvPr id="2390" name="Google Shape;2390;p4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91" name="Google Shape;2391;p49"/>
            <p:cNvCxnSpPr>
              <a:stCxn id="2390" idx="1"/>
              <a:endCxn id="239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2" name="Google Shape;2392;p4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3" name="Google Shape;2393;p4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4" name="Google Shape;2394;p49"/>
            <p:cNvCxnSpPr>
              <a:stCxn id="2390" idx="0"/>
              <a:endCxn id="239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95" name="Google Shape;2395;p4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96" name="Google Shape;2396;p4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397" name="Google Shape;2397;p49"/>
          <p:cNvGrpSpPr/>
          <p:nvPr/>
        </p:nvGrpSpPr>
        <p:grpSpPr>
          <a:xfrm>
            <a:off x="5855688" y="1687613"/>
            <a:ext cx="2272347" cy="2078672"/>
            <a:chOff x="782050" y="1382700"/>
            <a:chExt cx="2871300" cy="2383525"/>
          </a:xfrm>
        </p:grpSpPr>
        <p:sp>
          <p:nvSpPr>
            <p:cNvPr id="2398" name="Google Shape;2398;p4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99" name="Google Shape;2399;p49"/>
            <p:cNvCxnSpPr>
              <a:stCxn id="2398" idx="1"/>
              <a:endCxn id="2398"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0" name="Google Shape;2400;p4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1" name="Google Shape;2401;p4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2" name="Google Shape;2402;p49"/>
            <p:cNvCxnSpPr>
              <a:stCxn id="2398" idx="0"/>
              <a:endCxn id="2398"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03" name="Google Shape;2403;p4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04" name="Google Shape;2404;p4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405" name="Google Shape;2405;p49"/>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6" name="Google Shape;2406;p49"/>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7" name="Google Shape;2407;p49"/>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8" name="Google Shape;2408;p49"/>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9" name="Google Shape;2409;p49"/>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0" name="Google Shape;2410;p49"/>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1" name="Google Shape;2411;p49"/>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2" name="Google Shape;2412;p49"/>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3" name="Google Shape;2413;p49"/>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4" name="Google Shape;2414;p49"/>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5" name="Google Shape;2415;p49"/>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6" name="Google Shape;2416;p49"/>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7" name="Google Shape;2417;p49"/>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8" name="Google Shape;2418;p49"/>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9" name="Google Shape;2419;p49"/>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0" name="Google Shape;2420;p49"/>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1" name="Google Shape;2421;p49"/>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2" name="Google Shape;2422;p49"/>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3" name="Google Shape;2423;p49"/>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4" name="Google Shape;2424;p49"/>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5" name="Google Shape;2425;p49"/>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6" name="Google Shape;2426;p49"/>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7" name="Google Shape;2427;p49"/>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8" name="Google Shape;2428;p49"/>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9" name="Google Shape;2429;p49"/>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430" name="Google Shape;2430;p49"/>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4</a:t>
            </a:r>
            <a:endParaRPr sz="2100" b="1">
              <a:solidFill>
                <a:schemeClr val="dk2"/>
              </a:solidFill>
              <a:latin typeface="Open Sans"/>
              <a:ea typeface="Open Sans"/>
              <a:cs typeface="Open Sans"/>
              <a:sym typeface="Open Sans"/>
            </a:endParaRPr>
          </a:p>
        </p:txBody>
      </p:sp>
      <p:sp>
        <p:nvSpPr>
          <p:cNvPr id="2431" name="Google Shape;2431;p49"/>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2" name="Google Shape;2432;p49"/>
          <p:cNvSpPr/>
          <p:nvPr/>
        </p:nvSpPr>
        <p:spPr>
          <a:xfrm>
            <a:off x="2830000" y="2844538"/>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3" name="Google Shape;2433;p49"/>
          <p:cNvSpPr/>
          <p:nvPr/>
        </p:nvSpPr>
        <p:spPr>
          <a:xfrm>
            <a:off x="1695525" y="3378675"/>
            <a:ext cx="387600" cy="387600"/>
          </a:xfrm>
          <a:prstGeom prst="ellipse">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4" name="Google Shape;2434;p49"/>
          <p:cNvSpPr/>
          <p:nvPr/>
        </p:nvSpPr>
        <p:spPr>
          <a:xfrm>
            <a:off x="693375" y="2641075"/>
            <a:ext cx="1602300" cy="1318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5" name="Google Shape;2435;p49"/>
          <p:cNvSpPr/>
          <p:nvPr/>
        </p:nvSpPr>
        <p:spPr>
          <a:xfrm>
            <a:off x="972100" y="3283575"/>
            <a:ext cx="640200" cy="577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5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441" name="Google Shape;2441;p50"/>
          <p:cNvGrpSpPr/>
          <p:nvPr/>
        </p:nvGrpSpPr>
        <p:grpSpPr>
          <a:xfrm>
            <a:off x="1017763" y="1687613"/>
            <a:ext cx="2272347" cy="2078672"/>
            <a:chOff x="782050" y="1382700"/>
            <a:chExt cx="2871300" cy="2383525"/>
          </a:xfrm>
        </p:grpSpPr>
        <p:sp>
          <p:nvSpPr>
            <p:cNvPr id="2442" name="Google Shape;2442;p50"/>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443" name="Google Shape;2443;p50"/>
            <p:cNvCxnSpPr>
              <a:stCxn id="2442" idx="1"/>
              <a:endCxn id="2442"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4" name="Google Shape;2444;p50"/>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5" name="Google Shape;2445;p50"/>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6" name="Google Shape;2446;p50"/>
            <p:cNvCxnSpPr>
              <a:stCxn id="2442" idx="0"/>
              <a:endCxn id="2442"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47" name="Google Shape;2447;p50"/>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48" name="Google Shape;2448;p50"/>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449" name="Google Shape;2449;p50"/>
          <p:cNvGrpSpPr/>
          <p:nvPr/>
        </p:nvGrpSpPr>
        <p:grpSpPr>
          <a:xfrm>
            <a:off x="5855688" y="1687613"/>
            <a:ext cx="2272347" cy="2078672"/>
            <a:chOff x="782050" y="1382700"/>
            <a:chExt cx="2871300" cy="2383525"/>
          </a:xfrm>
        </p:grpSpPr>
        <p:sp>
          <p:nvSpPr>
            <p:cNvPr id="2450" name="Google Shape;2450;p50"/>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451" name="Google Shape;2451;p50"/>
            <p:cNvCxnSpPr>
              <a:stCxn id="2450" idx="1"/>
              <a:endCxn id="245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2" name="Google Shape;2452;p50"/>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3" name="Google Shape;2453;p50"/>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4" name="Google Shape;2454;p50"/>
            <p:cNvCxnSpPr>
              <a:stCxn id="2450" idx="0"/>
              <a:endCxn id="245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55" name="Google Shape;2455;p50"/>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56" name="Google Shape;2456;p50"/>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457" name="Google Shape;2457;p50"/>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8" name="Google Shape;2458;p50"/>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9" name="Google Shape;2459;p50"/>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0" name="Google Shape;2460;p50"/>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1" name="Google Shape;2461;p50"/>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2" name="Google Shape;2462;p50"/>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3" name="Google Shape;2463;p50"/>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4" name="Google Shape;2464;p50"/>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5" name="Google Shape;2465;p50"/>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6" name="Google Shape;2466;p50"/>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7" name="Google Shape;2467;p50"/>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8" name="Google Shape;2468;p50"/>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9" name="Google Shape;2469;p50"/>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0" name="Google Shape;2470;p50"/>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1" name="Google Shape;2471;p50"/>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2" name="Google Shape;2472;p50"/>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473" name="Google Shape;2473;p50"/>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4" name="Google Shape;2474;p50"/>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5" name="Google Shape;2475;p50"/>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6" name="Google Shape;2476;p50"/>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7" name="Google Shape;2477;p50"/>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8" name="Google Shape;2478;p50"/>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9" name="Google Shape;2479;p50"/>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0" name="Google Shape;2480;p50"/>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1" name="Google Shape;2481;p50"/>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2" name="Google Shape;2482;p50"/>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5</a:t>
            </a:r>
            <a:endParaRPr sz="2100" b="1">
              <a:solidFill>
                <a:schemeClr val="dk2"/>
              </a:solidFill>
              <a:latin typeface="Open Sans"/>
              <a:ea typeface="Open Sans"/>
              <a:cs typeface="Open Sans"/>
              <a:sym typeface="Open Sans"/>
            </a:endParaRPr>
          </a:p>
        </p:txBody>
      </p:sp>
      <p:sp>
        <p:nvSpPr>
          <p:cNvPr id="2483" name="Google Shape;2483;p50"/>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4" name="Google Shape;2484;p50"/>
          <p:cNvSpPr/>
          <p:nvPr/>
        </p:nvSpPr>
        <p:spPr>
          <a:xfrm>
            <a:off x="1601050" y="1476200"/>
            <a:ext cx="1843200" cy="1368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5" name="Google Shape;2485;p50"/>
          <p:cNvSpPr/>
          <p:nvPr/>
        </p:nvSpPr>
        <p:spPr>
          <a:xfrm>
            <a:off x="2850188" y="2318900"/>
            <a:ext cx="387600" cy="387600"/>
          </a:xfrm>
          <a:prstGeom prst="ellipse">
            <a:avLst/>
          </a:prstGeom>
          <a:solidFill>
            <a:schemeClr val="dk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6" name="Google Shape;2486;p50"/>
          <p:cNvSpPr/>
          <p:nvPr/>
        </p:nvSpPr>
        <p:spPr>
          <a:xfrm>
            <a:off x="2182925" y="1548325"/>
            <a:ext cx="1096800" cy="725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51"/>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492" name="Google Shape;2492;p51"/>
          <p:cNvGrpSpPr/>
          <p:nvPr/>
        </p:nvGrpSpPr>
        <p:grpSpPr>
          <a:xfrm>
            <a:off x="1017763" y="1687613"/>
            <a:ext cx="2272347" cy="2078672"/>
            <a:chOff x="782050" y="1382700"/>
            <a:chExt cx="2871300" cy="2383525"/>
          </a:xfrm>
        </p:grpSpPr>
        <p:sp>
          <p:nvSpPr>
            <p:cNvPr id="2493" name="Google Shape;2493;p51"/>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494" name="Google Shape;2494;p51"/>
            <p:cNvCxnSpPr>
              <a:stCxn id="2493" idx="1"/>
              <a:endCxn id="2493"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95" name="Google Shape;2495;p51"/>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96" name="Google Shape;2496;p51"/>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97" name="Google Shape;2497;p51"/>
            <p:cNvCxnSpPr>
              <a:stCxn id="2493" idx="0"/>
              <a:endCxn id="2493"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98" name="Google Shape;2498;p51"/>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99" name="Google Shape;2499;p51"/>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500" name="Google Shape;2500;p51"/>
          <p:cNvGrpSpPr/>
          <p:nvPr/>
        </p:nvGrpSpPr>
        <p:grpSpPr>
          <a:xfrm>
            <a:off x="5855688" y="1687613"/>
            <a:ext cx="2272347" cy="2078672"/>
            <a:chOff x="782050" y="1382700"/>
            <a:chExt cx="2871300" cy="2383525"/>
          </a:xfrm>
        </p:grpSpPr>
        <p:sp>
          <p:nvSpPr>
            <p:cNvPr id="2501" name="Google Shape;2501;p51"/>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502" name="Google Shape;2502;p51"/>
            <p:cNvCxnSpPr>
              <a:stCxn id="2501" idx="1"/>
              <a:endCxn id="2501"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03" name="Google Shape;2503;p51"/>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04" name="Google Shape;2504;p51"/>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05" name="Google Shape;2505;p51"/>
            <p:cNvCxnSpPr>
              <a:stCxn id="2501" idx="0"/>
              <a:endCxn id="2501"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06" name="Google Shape;2506;p51"/>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07" name="Google Shape;2507;p51"/>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508" name="Google Shape;2508;p51"/>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09" name="Google Shape;2509;p51"/>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0" name="Google Shape;2510;p51"/>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1" name="Google Shape;2511;p51"/>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2" name="Google Shape;2512;p51"/>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3" name="Google Shape;2513;p51"/>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4" name="Google Shape;2514;p51"/>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5" name="Google Shape;2515;p51"/>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6" name="Google Shape;2516;p51"/>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7" name="Google Shape;2517;p51"/>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18" name="Google Shape;2518;p51"/>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19" name="Google Shape;2519;p51"/>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0" name="Google Shape;2520;p51"/>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21" name="Google Shape;2521;p51"/>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22" name="Google Shape;2522;p51"/>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3" name="Google Shape;2523;p51"/>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4" name="Google Shape;2524;p51"/>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5" name="Google Shape;2525;p51"/>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6" name="Google Shape;2526;p51"/>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27" name="Google Shape;2527;p51"/>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28" name="Google Shape;2528;p51"/>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9" name="Google Shape;2529;p51"/>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30" name="Google Shape;2530;p51"/>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31" name="Google Shape;2531;p51"/>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32" name="Google Shape;2532;p51"/>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33" name="Google Shape;2533;p51"/>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6</a:t>
            </a:r>
            <a:endParaRPr sz="2100" b="1">
              <a:solidFill>
                <a:schemeClr val="dk2"/>
              </a:solidFill>
              <a:latin typeface="Open Sans"/>
              <a:ea typeface="Open Sans"/>
              <a:cs typeface="Open Sans"/>
              <a:sym typeface="Open Sans"/>
            </a:endParaRPr>
          </a:p>
        </p:txBody>
      </p:sp>
      <p:sp>
        <p:nvSpPr>
          <p:cNvPr id="2534" name="Google Shape;2534;p51"/>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35" name="Google Shape;2535;p51"/>
          <p:cNvSpPr/>
          <p:nvPr/>
        </p:nvSpPr>
        <p:spPr>
          <a:xfrm>
            <a:off x="2850188"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36" name="Google Shape;2536;p51"/>
          <p:cNvSpPr/>
          <p:nvPr/>
        </p:nvSpPr>
        <p:spPr>
          <a:xfrm>
            <a:off x="2193300" y="1726325"/>
            <a:ext cx="1096800" cy="577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37" name="Google Shape;2537;p51"/>
          <p:cNvSpPr/>
          <p:nvPr/>
        </p:nvSpPr>
        <p:spPr>
          <a:xfrm>
            <a:off x="1486000" y="2209200"/>
            <a:ext cx="1807800" cy="569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38" name="Google Shape;2538;p51"/>
          <p:cNvSpPr/>
          <p:nvPr/>
        </p:nvSpPr>
        <p:spPr>
          <a:xfrm>
            <a:off x="986350" y="2780425"/>
            <a:ext cx="1206900" cy="507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37"/>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Outline</a:t>
            </a:r>
            <a:endParaRPr sz="3400"/>
          </a:p>
        </p:txBody>
      </p:sp>
      <p:pic>
        <p:nvPicPr>
          <p:cNvPr id="2132" name="Google Shape;2132;p37"/>
          <p:cNvPicPr preferRelativeResize="0"/>
          <p:nvPr/>
        </p:nvPicPr>
        <p:blipFill>
          <a:blip r:embed="rId3">
            <a:alphaModFix amt="64000"/>
          </a:blip>
          <a:stretch>
            <a:fillRect/>
          </a:stretch>
        </p:blipFill>
        <p:spPr>
          <a:xfrm>
            <a:off x="553471" y="2249026"/>
            <a:ext cx="873442" cy="926065"/>
          </a:xfrm>
          <a:prstGeom prst="rect">
            <a:avLst/>
          </a:prstGeom>
          <a:noFill/>
          <a:ln>
            <a:noFill/>
          </a:ln>
        </p:spPr>
      </p:pic>
      <p:pic>
        <p:nvPicPr>
          <p:cNvPr id="2133" name="Google Shape;2133;p37"/>
          <p:cNvPicPr preferRelativeResize="0"/>
          <p:nvPr/>
        </p:nvPicPr>
        <p:blipFill>
          <a:blip r:embed="rId3">
            <a:alphaModFix amt="64000"/>
          </a:blip>
          <a:stretch>
            <a:fillRect/>
          </a:stretch>
        </p:blipFill>
        <p:spPr>
          <a:xfrm>
            <a:off x="5804483" y="2249030"/>
            <a:ext cx="873442" cy="926057"/>
          </a:xfrm>
          <a:prstGeom prst="rect">
            <a:avLst/>
          </a:prstGeom>
          <a:noFill/>
          <a:ln>
            <a:noFill/>
          </a:ln>
        </p:spPr>
      </p:pic>
      <p:pic>
        <p:nvPicPr>
          <p:cNvPr id="2134" name="Google Shape;2134;p37"/>
          <p:cNvPicPr preferRelativeResize="0"/>
          <p:nvPr/>
        </p:nvPicPr>
        <p:blipFill>
          <a:blip r:embed="rId4">
            <a:alphaModFix amt="61000"/>
          </a:blip>
          <a:stretch>
            <a:fillRect/>
          </a:stretch>
        </p:blipFill>
        <p:spPr>
          <a:xfrm>
            <a:off x="3181872" y="2249026"/>
            <a:ext cx="873442" cy="926065"/>
          </a:xfrm>
          <a:prstGeom prst="rect">
            <a:avLst/>
          </a:prstGeom>
          <a:noFill/>
          <a:ln>
            <a:noFill/>
          </a:ln>
        </p:spPr>
      </p:pic>
      <p:sp>
        <p:nvSpPr>
          <p:cNvPr id="2135" name="Google Shape;2135;p37"/>
          <p:cNvSpPr txBox="1">
            <a:spLocks noGrp="1"/>
          </p:cNvSpPr>
          <p:nvPr>
            <p:ph type="title" idx="3"/>
          </p:nvPr>
        </p:nvSpPr>
        <p:spPr>
          <a:xfrm>
            <a:off x="5679837" y="2334394"/>
            <a:ext cx="1075200" cy="75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36" name="Google Shape;2136;p37"/>
          <p:cNvSpPr txBox="1">
            <a:spLocks noGrp="1"/>
          </p:cNvSpPr>
          <p:nvPr>
            <p:ph type="title" idx="5"/>
          </p:nvPr>
        </p:nvSpPr>
        <p:spPr>
          <a:xfrm>
            <a:off x="426275" y="2334394"/>
            <a:ext cx="1075200" cy="75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37" name="Google Shape;2137;p37"/>
          <p:cNvSpPr txBox="1">
            <a:spLocks noGrp="1"/>
          </p:cNvSpPr>
          <p:nvPr>
            <p:ph type="title" idx="6"/>
          </p:nvPr>
        </p:nvSpPr>
        <p:spPr>
          <a:xfrm>
            <a:off x="3053058" y="2334394"/>
            <a:ext cx="1075200" cy="75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38" name="Google Shape;2138;p37"/>
          <p:cNvSpPr txBox="1">
            <a:spLocks noGrp="1"/>
          </p:cNvSpPr>
          <p:nvPr>
            <p:ph type="ctrTitle" idx="13"/>
          </p:nvPr>
        </p:nvSpPr>
        <p:spPr>
          <a:xfrm>
            <a:off x="6801983" y="2586824"/>
            <a:ext cx="1888800" cy="58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Experiment &amp;</a:t>
            </a:r>
            <a:endParaRPr sz="1700"/>
          </a:p>
          <a:p>
            <a:pPr marL="0" lvl="0" indent="0" algn="l" rtl="0">
              <a:spcBef>
                <a:spcPts val="0"/>
              </a:spcBef>
              <a:spcAft>
                <a:spcPts val="0"/>
              </a:spcAft>
              <a:buNone/>
            </a:pPr>
            <a:r>
              <a:rPr lang="en" sz="1700"/>
              <a:t>Conclusion </a:t>
            </a:r>
            <a:endParaRPr sz="1700"/>
          </a:p>
        </p:txBody>
      </p:sp>
      <p:sp>
        <p:nvSpPr>
          <p:cNvPr id="2139" name="Google Shape;2139;p37"/>
          <p:cNvSpPr txBox="1">
            <a:spLocks noGrp="1"/>
          </p:cNvSpPr>
          <p:nvPr>
            <p:ph type="ctrTitle" idx="17"/>
          </p:nvPr>
        </p:nvSpPr>
        <p:spPr>
          <a:xfrm>
            <a:off x="1448253" y="2103075"/>
            <a:ext cx="2085900" cy="75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Introduction</a:t>
            </a:r>
            <a:endParaRPr sz="1700"/>
          </a:p>
        </p:txBody>
      </p:sp>
      <p:sp>
        <p:nvSpPr>
          <p:cNvPr id="2140" name="Google Shape;2140;p37"/>
          <p:cNvSpPr txBox="1">
            <a:spLocks noGrp="1"/>
          </p:cNvSpPr>
          <p:nvPr>
            <p:ph type="subTitle" idx="18"/>
          </p:nvPr>
        </p:nvSpPr>
        <p:spPr>
          <a:xfrm>
            <a:off x="1448253" y="2797962"/>
            <a:ext cx="1263000" cy="58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What we do</a:t>
            </a:r>
            <a:endParaRPr sz="1300"/>
          </a:p>
        </p:txBody>
      </p:sp>
      <p:sp>
        <p:nvSpPr>
          <p:cNvPr id="2141" name="Google Shape;2141;p37"/>
          <p:cNvSpPr txBox="1">
            <a:spLocks noGrp="1"/>
          </p:cNvSpPr>
          <p:nvPr>
            <p:ph type="ctrTitle" idx="19"/>
          </p:nvPr>
        </p:nvSpPr>
        <p:spPr>
          <a:xfrm>
            <a:off x="4080035" y="2334394"/>
            <a:ext cx="1888800" cy="58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Method</a:t>
            </a:r>
            <a:endParaRPr sz="1700"/>
          </a:p>
        </p:txBody>
      </p:sp>
      <p:sp>
        <p:nvSpPr>
          <p:cNvPr id="2142" name="Google Shape;2142;p37"/>
          <p:cNvSpPr txBox="1">
            <a:spLocks noGrp="1"/>
          </p:cNvSpPr>
          <p:nvPr>
            <p:ph type="subTitle" idx="20"/>
          </p:nvPr>
        </p:nvSpPr>
        <p:spPr>
          <a:xfrm>
            <a:off x="4086679" y="2797978"/>
            <a:ext cx="1186200" cy="58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How we do</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5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544" name="Google Shape;2544;p52"/>
          <p:cNvGrpSpPr/>
          <p:nvPr/>
        </p:nvGrpSpPr>
        <p:grpSpPr>
          <a:xfrm>
            <a:off x="1017763" y="1687613"/>
            <a:ext cx="2272347" cy="2078672"/>
            <a:chOff x="782050" y="1382700"/>
            <a:chExt cx="2871300" cy="2383525"/>
          </a:xfrm>
        </p:grpSpPr>
        <p:sp>
          <p:nvSpPr>
            <p:cNvPr id="2545" name="Google Shape;2545;p52"/>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546" name="Google Shape;2546;p52"/>
            <p:cNvCxnSpPr>
              <a:stCxn id="2545" idx="1"/>
              <a:endCxn id="2545"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47" name="Google Shape;2547;p52"/>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48" name="Google Shape;2548;p52"/>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49" name="Google Shape;2549;p52"/>
            <p:cNvCxnSpPr>
              <a:stCxn id="2545" idx="0"/>
              <a:endCxn id="2545"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50" name="Google Shape;2550;p52"/>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51" name="Google Shape;2551;p52"/>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552" name="Google Shape;2552;p52"/>
          <p:cNvGrpSpPr/>
          <p:nvPr/>
        </p:nvGrpSpPr>
        <p:grpSpPr>
          <a:xfrm>
            <a:off x="5855688" y="1687613"/>
            <a:ext cx="2272347" cy="2078672"/>
            <a:chOff x="782050" y="1382700"/>
            <a:chExt cx="2871300" cy="2383525"/>
          </a:xfrm>
        </p:grpSpPr>
        <p:sp>
          <p:nvSpPr>
            <p:cNvPr id="2553" name="Google Shape;2553;p52"/>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554" name="Google Shape;2554;p52"/>
            <p:cNvCxnSpPr>
              <a:stCxn id="2553" idx="1"/>
              <a:endCxn id="2553"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55" name="Google Shape;2555;p52"/>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56" name="Google Shape;2556;p52"/>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57" name="Google Shape;2557;p52"/>
            <p:cNvCxnSpPr>
              <a:stCxn id="2553" idx="0"/>
              <a:endCxn id="2553"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58" name="Google Shape;2558;p52"/>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59" name="Google Shape;2559;p52"/>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560" name="Google Shape;2560;p52"/>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1" name="Google Shape;2561;p52"/>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2" name="Google Shape;2562;p52"/>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3" name="Google Shape;2563;p52"/>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4" name="Google Shape;2564;p52"/>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5" name="Google Shape;2565;p52"/>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6" name="Google Shape;2566;p52"/>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7" name="Google Shape;2567;p52"/>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8" name="Google Shape;2568;p52"/>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9" name="Google Shape;2569;p52"/>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0" name="Google Shape;2570;p52"/>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1" name="Google Shape;2571;p52"/>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2" name="Google Shape;2572;p52"/>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73" name="Google Shape;2573;p52"/>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4" name="Google Shape;2574;p52"/>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5" name="Google Shape;2575;p52"/>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6" name="Google Shape;2576;p52"/>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77" name="Google Shape;2577;p52"/>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8" name="Google Shape;2578;p52"/>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9" name="Google Shape;2579;p52"/>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0" name="Google Shape;2580;p52"/>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1" name="Google Shape;2581;p52"/>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2" name="Google Shape;2582;p52"/>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3" name="Google Shape;2583;p52"/>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4" name="Google Shape;2584;p52"/>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5" name="Google Shape;2585;p52"/>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7</a:t>
            </a:r>
            <a:endParaRPr sz="2100" b="1">
              <a:solidFill>
                <a:schemeClr val="dk2"/>
              </a:solidFill>
              <a:latin typeface="Open Sans"/>
              <a:ea typeface="Open Sans"/>
              <a:cs typeface="Open Sans"/>
              <a:sym typeface="Open Sans"/>
            </a:endParaRPr>
          </a:p>
        </p:txBody>
      </p:sp>
      <p:sp>
        <p:nvSpPr>
          <p:cNvPr id="2586" name="Google Shape;2586;p52"/>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87" name="Google Shape;2587;p52"/>
          <p:cNvSpPr/>
          <p:nvPr/>
        </p:nvSpPr>
        <p:spPr>
          <a:xfrm>
            <a:off x="2850188"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88" name="Google Shape;2588;p52"/>
          <p:cNvSpPr/>
          <p:nvPr/>
        </p:nvSpPr>
        <p:spPr>
          <a:xfrm rot="5400000">
            <a:off x="1249213" y="1883575"/>
            <a:ext cx="1207200" cy="569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5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594" name="Google Shape;2594;p53"/>
          <p:cNvGrpSpPr/>
          <p:nvPr/>
        </p:nvGrpSpPr>
        <p:grpSpPr>
          <a:xfrm>
            <a:off x="1017763" y="1687613"/>
            <a:ext cx="2272347" cy="2078672"/>
            <a:chOff x="782050" y="1382700"/>
            <a:chExt cx="2871300" cy="2383525"/>
          </a:xfrm>
        </p:grpSpPr>
        <p:sp>
          <p:nvSpPr>
            <p:cNvPr id="2595" name="Google Shape;2595;p53"/>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596" name="Google Shape;2596;p53"/>
            <p:cNvCxnSpPr>
              <a:stCxn id="2595" idx="1"/>
              <a:endCxn id="2595"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97" name="Google Shape;2597;p53"/>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98" name="Google Shape;2598;p53"/>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99" name="Google Shape;2599;p53"/>
            <p:cNvCxnSpPr>
              <a:stCxn id="2595" idx="0"/>
              <a:endCxn id="2595"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00" name="Google Shape;2600;p53"/>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01" name="Google Shape;2601;p53"/>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602" name="Google Shape;2602;p53"/>
          <p:cNvGrpSpPr/>
          <p:nvPr/>
        </p:nvGrpSpPr>
        <p:grpSpPr>
          <a:xfrm>
            <a:off x="5855688" y="1687613"/>
            <a:ext cx="2272347" cy="2078672"/>
            <a:chOff x="782050" y="1382700"/>
            <a:chExt cx="2871300" cy="2383525"/>
          </a:xfrm>
        </p:grpSpPr>
        <p:sp>
          <p:nvSpPr>
            <p:cNvPr id="2603" name="Google Shape;2603;p53"/>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604" name="Google Shape;2604;p53"/>
            <p:cNvCxnSpPr>
              <a:stCxn id="2603" idx="1"/>
              <a:endCxn id="2603"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05" name="Google Shape;2605;p53"/>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06" name="Google Shape;2606;p53"/>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07" name="Google Shape;2607;p53"/>
            <p:cNvCxnSpPr>
              <a:stCxn id="2603" idx="0"/>
              <a:endCxn id="2603"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08" name="Google Shape;2608;p53"/>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09" name="Google Shape;2609;p53"/>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610" name="Google Shape;2610;p53"/>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1" name="Google Shape;2611;p53"/>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2" name="Google Shape;2612;p53"/>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3" name="Google Shape;2613;p53"/>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4" name="Google Shape;2614;p53"/>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5" name="Google Shape;2615;p53"/>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6" name="Google Shape;2616;p53"/>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7" name="Google Shape;2617;p53"/>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8" name="Google Shape;2618;p53"/>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9" name="Google Shape;2619;p53"/>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20" name="Google Shape;2620;p53"/>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21" name="Google Shape;2621;p53"/>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22" name="Google Shape;2622;p53"/>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23" name="Google Shape;2623;p53"/>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24" name="Google Shape;2624;p53"/>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25" name="Google Shape;2625;p53"/>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26" name="Google Shape;2626;p53"/>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27" name="Google Shape;2627;p53"/>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28" name="Google Shape;2628;p53"/>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29" name="Google Shape;2629;p53"/>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0" name="Google Shape;2630;p53"/>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1" name="Google Shape;2631;p53"/>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2" name="Google Shape;2632;p53"/>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3" name="Google Shape;2633;p53"/>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4" name="Google Shape;2634;p53"/>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5" name="Google Shape;2635;p53"/>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8</a:t>
            </a:r>
            <a:endParaRPr sz="2100" b="1">
              <a:solidFill>
                <a:schemeClr val="dk2"/>
              </a:solidFill>
              <a:latin typeface="Open Sans"/>
              <a:ea typeface="Open Sans"/>
              <a:cs typeface="Open Sans"/>
              <a:sym typeface="Open Sans"/>
            </a:endParaRPr>
          </a:p>
        </p:txBody>
      </p:sp>
      <p:sp>
        <p:nvSpPr>
          <p:cNvPr id="2636" name="Google Shape;2636;p53"/>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37" name="Google Shape;2637;p53"/>
          <p:cNvSpPr/>
          <p:nvPr/>
        </p:nvSpPr>
        <p:spPr>
          <a:xfrm>
            <a:off x="2850188"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38" name="Google Shape;2638;p53"/>
          <p:cNvSpPr/>
          <p:nvPr/>
        </p:nvSpPr>
        <p:spPr>
          <a:xfrm rot="5400000">
            <a:off x="2120925" y="1071325"/>
            <a:ext cx="686700" cy="1673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39" name="Google Shape;2639;p53"/>
          <p:cNvSpPr/>
          <p:nvPr/>
        </p:nvSpPr>
        <p:spPr>
          <a:xfrm rot="5400000">
            <a:off x="2448000" y="1834225"/>
            <a:ext cx="686700" cy="1305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40" name="Google Shape;2640;p53"/>
          <p:cNvSpPr/>
          <p:nvPr/>
        </p:nvSpPr>
        <p:spPr>
          <a:xfrm rot="5400000">
            <a:off x="2739371" y="2557675"/>
            <a:ext cx="686700" cy="859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641" name="Google Shape;2641;p53"/>
          <p:cNvCxnSpPr/>
          <p:nvPr/>
        </p:nvCxnSpPr>
        <p:spPr>
          <a:xfrm>
            <a:off x="940575" y="1564275"/>
            <a:ext cx="2518800" cy="2378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54"/>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The 9th feature designates positions with a stone in the lower-left diagonal as 1 and others as 0. </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The 10th feature identifies positions where the opponent may place a stone in the next move for an offensive strategy, assuming the player is controlling black stones.</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 The 11th feature serves a similar purpose but assumes the player is controlling white stones.</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 The 12th feature identifies positions where the player may place a stone in the next move for a defensive strategy, assuming the player is controlling black stones.</a:t>
            </a:r>
            <a:endParaRPr sz="180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a:latin typeface="Overpass"/>
                <a:ea typeface="Overpass"/>
                <a:cs typeface="Overpass"/>
                <a:sym typeface="Overpass"/>
              </a:rPr>
              <a:t> The 13th feature serves a similar purpose but assumes the player is controlling white stones.</a:t>
            </a:r>
            <a:endParaRPr sz="1900" b="1">
              <a:latin typeface="Overpass"/>
              <a:ea typeface="Overpass"/>
              <a:cs typeface="Overpass"/>
              <a:sym typeface="Overpass"/>
            </a:endParaRPr>
          </a:p>
        </p:txBody>
      </p:sp>
      <p:sp>
        <p:nvSpPr>
          <p:cNvPr id="2647" name="Google Shape;2647;p54"/>
          <p:cNvSpPr txBox="1">
            <a:spLocks noGrp="1"/>
          </p:cNvSpPr>
          <p:nvPr>
            <p:ph type="ctrTitle"/>
          </p:nvPr>
        </p:nvSpPr>
        <p:spPr>
          <a:xfrm>
            <a:off x="735746" y="2673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2652" name="Google Shape;2652;p5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653" name="Google Shape;2653;p55"/>
          <p:cNvGrpSpPr/>
          <p:nvPr/>
        </p:nvGrpSpPr>
        <p:grpSpPr>
          <a:xfrm>
            <a:off x="1017763" y="1687613"/>
            <a:ext cx="2272347" cy="2078672"/>
            <a:chOff x="782050" y="1382700"/>
            <a:chExt cx="2871300" cy="2383525"/>
          </a:xfrm>
        </p:grpSpPr>
        <p:sp>
          <p:nvSpPr>
            <p:cNvPr id="2654" name="Google Shape;2654;p55"/>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655" name="Google Shape;2655;p55"/>
            <p:cNvCxnSpPr>
              <a:stCxn id="2654" idx="1"/>
              <a:endCxn id="2654"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56" name="Google Shape;2656;p55"/>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57" name="Google Shape;2657;p55"/>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58" name="Google Shape;2658;p55"/>
            <p:cNvCxnSpPr>
              <a:stCxn id="2654" idx="0"/>
              <a:endCxn id="2654"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59" name="Google Shape;2659;p55"/>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60" name="Google Shape;2660;p55"/>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661" name="Google Shape;2661;p55"/>
          <p:cNvGrpSpPr/>
          <p:nvPr/>
        </p:nvGrpSpPr>
        <p:grpSpPr>
          <a:xfrm>
            <a:off x="5855688" y="1687613"/>
            <a:ext cx="2272347" cy="2078672"/>
            <a:chOff x="782050" y="1382700"/>
            <a:chExt cx="2871300" cy="2383525"/>
          </a:xfrm>
        </p:grpSpPr>
        <p:sp>
          <p:nvSpPr>
            <p:cNvPr id="2662" name="Google Shape;2662;p55"/>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663" name="Google Shape;2663;p55"/>
            <p:cNvCxnSpPr>
              <a:stCxn id="2662" idx="1"/>
              <a:endCxn id="2662"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64" name="Google Shape;2664;p55"/>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65" name="Google Shape;2665;p55"/>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66" name="Google Shape;2666;p55"/>
            <p:cNvCxnSpPr>
              <a:stCxn id="2662" idx="0"/>
              <a:endCxn id="2662"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67" name="Google Shape;2667;p55"/>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68" name="Google Shape;2668;p55"/>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669" name="Google Shape;2669;p55"/>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0" name="Google Shape;2670;p55"/>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1" name="Google Shape;2671;p55"/>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2" name="Google Shape;2672;p55"/>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3" name="Google Shape;2673;p55"/>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4" name="Google Shape;2674;p55"/>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5" name="Google Shape;2675;p55"/>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6" name="Google Shape;2676;p55"/>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7" name="Google Shape;2677;p55"/>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8" name="Google Shape;2678;p55"/>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79" name="Google Shape;2679;p55"/>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0" name="Google Shape;2680;p55"/>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1" name="Google Shape;2681;p55"/>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2" name="Google Shape;2682;p55"/>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3" name="Google Shape;2683;p55"/>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4" name="Google Shape;2684;p55"/>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5" name="Google Shape;2685;p55"/>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6" name="Google Shape;2686;p55"/>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87" name="Google Shape;2687;p55"/>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8" name="Google Shape;2688;p55"/>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9" name="Google Shape;2689;p55"/>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90" name="Google Shape;2690;p55"/>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91" name="Google Shape;2691;p55"/>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92" name="Google Shape;2692;p55"/>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93" name="Google Shape;2693;p55"/>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94" name="Google Shape;2694;p55"/>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9</a:t>
            </a:r>
            <a:endParaRPr sz="2100" b="1">
              <a:solidFill>
                <a:schemeClr val="dk2"/>
              </a:solidFill>
              <a:latin typeface="Open Sans"/>
              <a:ea typeface="Open Sans"/>
              <a:cs typeface="Open Sans"/>
              <a:sym typeface="Open Sans"/>
            </a:endParaRPr>
          </a:p>
        </p:txBody>
      </p:sp>
      <p:sp>
        <p:nvSpPr>
          <p:cNvPr id="2695" name="Google Shape;2695;p55"/>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96" name="Google Shape;2696;p55"/>
          <p:cNvSpPr/>
          <p:nvPr/>
        </p:nvSpPr>
        <p:spPr>
          <a:xfrm>
            <a:off x="2850188"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97" name="Google Shape;2697;p55"/>
          <p:cNvSpPr/>
          <p:nvPr/>
        </p:nvSpPr>
        <p:spPr>
          <a:xfrm rot="5400000">
            <a:off x="1164300" y="2334325"/>
            <a:ext cx="686700" cy="1305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98" name="Google Shape;2698;p55"/>
          <p:cNvSpPr/>
          <p:nvPr/>
        </p:nvSpPr>
        <p:spPr>
          <a:xfrm rot="5400000">
            <a:off x="787050" y="3183225"/>
            <a:ext cx="686700" cy="77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699" name="Google Shape;2699;p55"/>
          <p:cNvCxnSpPr/>
          <p:nvPr/>
        </p:nvCxnSpPr>
        <p:spPr>
          <a:xfrm>
            <a:off x="940575" y="1564275"/>
            <a:ext cx="2518800" cy="2378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5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705" name="Google Shape;2705;p56"/>
          <p:cNvGrpSpPr/>
          <p:nvPr/>
        </p:nvGrpSpPr>
        <p:grpSpPr>
          <a:xfrm>
            <a:off x="1017763" y="1687613"/>
            <a:ext cx="2272347" cy="2078672"/>
            <a:chOff x="782050" y="1382700"/>
            <a:chExt cx="2871300" cy="2383525"/>
          </a:xfrm>
        </p:grpSpPr>
        <p:sp>
          <p:nvSpPr>
            <p:cNvPr id="2706" name="Google Shape;2706;p56"/>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707" name="Google Shape;2707;p56"/>
            <p:cNvCxnSpPr>
              <a:stCxn id="2706" idx="1"/>
              <a:endCxn id="2706"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08" name="Google Shape;2708;p56"/>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09" name="Google Shape;2709;p56"/>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10" name="Google Shape;2710;p56"/>
            <p:cNvCxnSpPr>
              <a:stCxn id="2706" idx="0"/>
              <a:endCxn id="2706"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11" name="Google Shape;2711;p56"/>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12" name="Google Shape;2712;p56"/>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713" name="Google Shape;2713;p56"/>
          <p:cNvGrpSpPr/>
          <p:nvPr/>
        </p:nvGrpSpPr>
        <p:grpSpPr>
          <a:xfrm>
            <a:off x="5855688" y="1687613"/>
            <a:ext cx="2272347" cy="2078672"/>
            <a:chOff x="782050" y="1382700"/>
            <a:chExt cx="2871300" cy="2383525"/>
          </a:xfrm>
        </p:grpSpPr>
        <p:sp>
          <p:nvSpPr>
            <p:cNvPr id="2714" name="Google Shape;2714;p56"/>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715" name="Google Shape;2715;p56"/>
            <p:cNvCxnSpPr>
              <a:stCxn id="2714" idx="1"/>
              <a:endCxn id="2714"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16" name="Google Shape;2716;p56"/>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17" name="Google Shape;2717;p56"/>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18" name="Google Shape;2718;p56"/>
            <p:cNvCxnSpPr>
              <a:stCxn id="2714" idx="0"/>
              <a:endCxn id="2714"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19" name="Google Shape;2719;p56"/>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20" name="Google Shape;2720;p56"/>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721" name="Google Shape;2721;p56"/>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2" name="Google Shape;2722;p56"/>
          <p:cNvSpPr/>
          <p:nvPr/>
        </p:nvSpPr>
        <p:spPr>
          <a:xfrm>
            <a:off x="1098400" y="17932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3" name="Google Shape;2723;p56"/>
          <p:cNvSpPr/>
          <p:nvPr/>
        </p:nvSpPr>
        <p:spPr>
          <a:xfrm>
            <a:off x="2219625" y="22933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4" name="Google Shape;2724;p56"/>
          <p:cNvSpPr/>
          <p:nvPr/>
        </p:nvSpPr>
        <p:spPr>
          <a:xfrm>
            <a:off x="1695525" y="17932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5" name="Google Shape;2725;p56"/>
          <p:cNvSpPr/>
          <p:nvPr/>
        </p:nvSpPr>
        <p:spPr>
          <a:xfrm>
            <a:off x="1695525" y="22933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6" name="Google Shape;2726;p56"/>
          <p:cNvSpPr/>
          <p:nvPr/>
        </p:nvSpPr>
        <p:spPr>
          <a:xfrm>
            <a:off x="2219625" y="17932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7" name="Google Shape;2727;p56"/>
          <p:cNvSpPr/>
          <p:nvPr/>
        </p:nvSpPr>
        <p:spPr>
          <a:xfrm>
            <a:off x="2219625" y="27934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8" name="Google Shape;2728;p56"/>
          <p:cNvSpPr/>
          <p:nvPr/>
        </p:nvSpPr>
        <p:spPr>
          <a:xfrm>
            <a:off x="2830000" y="1793275"/>
            <a:ext cx="387600" cy="387600"/>
          </a:xfrm>
          <a:prstGeom prst="ellipse">
            <a:avLst/>
          </a:prstGeom>
          <a:solidFill>
            <a:srgbClr val="00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9" name="Google Shape;2729;p56"/>
          <p:cNvSpPr/>
          <p:nvPr/>
        </p:nvSpPr>
        <p:spPr>
          <a:xfrm>
            <a:off x="1098400" y="33786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30" name="Google Shape;2730;p56"/>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1" name="Google Shape;2731;p56"/>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2" name="Google Shape;2732;p56"/>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3" name="Google Shape;2733;p56"/>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4" name="Google Shape;2734;p56"/>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5" name="Google Shape;2735;p56"/>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6" name="Google Shape;2736;p56"/>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737" name="Google Shape;2737;p56"/>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8" name="Google Shape;2738;p56"/>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739" name="Google Shape;2739;p56"/>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0" name="Google Shape;2740;p56"/>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1" name="Google Shape;2741;p56"/>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2" name="Google Shape;2742;p56"/>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3" name="Google Shape;2743;p56"/>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4" name="Google Shape;2744;p56"/>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5" name="Google Shape;2745;p56"/>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6" name="Google Shape;2746;p56"/>
          <p:cNvSpPr txBox="1"/>
          <p:nvPr/>
        </p:nvSpPr>
        <p:spPr>
          <a:xfrm>
            <a:off x="3824250" y="1687625"/>
            <a:ext cx="1656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10</a:t>
            </a:r>
            <a:endParaRPr sz="2100" b="1">
              <a:solidFill>
                <a:schemeClr val="dk2"/>
              </a:solidFill>
              <a:latin typeface="Open Sans"/>
              <a:ea typeface="Open Sans"/>
              <a:cs typeface="Open Sans"/>
              <a:sym typeface="Open Sans"/>
            </a:endParaRPr>
          </a:p>
        </p:txBody>
      </p:sp>
      <p:sp>
        <p:nvSpPr>
          <p:cNvPr id="2747" name="Google Shape;2747;p56"/>
          <p:cNvSpPr/>
          <p:nvPr/>
        </p:nvSpPr>
        <p:spPr>
          <a:xfrm>
            <a:off x="1098400"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48" name="Google Shape;2748;p56"/>
          <p:cNvSpPr/>
          <p:nvPr/>
        </p:nvSpPr>
        <p:spPr>
          <a:xfrm>
            <a:off x="2850188" y="2318900"/>
            <a:ext cx="387600" cy="38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49" name="Google Shape;2749;p56"/>
          <p:cNvSpPr/>
          <p:nvPr/>
        </p:nvSpPr>
        <p:spPr>
          <a:xfrm>
            <a:off x="1695525" y="27934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0" name="Google Shape;2750;p56"/>
          <p:cNvSpPr/>
          <p:nvPr/>
        </p:nvSpPr>
        <p:spPr>
          <a:xfrm>
            <a:off x="1695525" y="33786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1" name="Google Shape;2751;p56"/>
          <p:cNvSpPr/>
          <p:nvPr/>
        </p:nvSpPr>
        <p:spPr>
          <a:xfrm>
            <a:off x="1098388" y="2848788"/>
            <a:ext cx="387600" cy="38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2" name="Google Shape;2752;p56"/>
          <p:cNvSpPr/>
          <p:nvPr/>
        </p:nvSpPr>
        <p:spPr>
          <a:xfrm rot="5400000">
            <a:off x="611775" y="1846750"/>
            <a:ext cx="1258500" cy="636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3" name="Google Shape;2753;p56"/>
          <p:cNvSpPr/>
          <p:nvPr/>
        </p:nvSpPr>
        <p:spPr>
          <a:xfrm rot="5400000">
            <a:off x="2488425" y="1275475"/>
            <a:ext cx="580800" cy="1270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4" name="Google Shape;2754;p56"/>
          <p:cNvSpPr/>
          <p:nvPr/>
        </p:nvSpPr>
        <p:spPr>
          <a:xfrm rot="9906447">
            <a:off x="3336514" y="2285223"/>
            <a:ext cx="569634" cy="207683"/>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5" name="Google Shape;2755;p56"/>
          <p:cNvSpPr/>
          <p:nvPr/>
        </p:nvSpPr>
        <p:spPr>
          <a:xfrm rot="-1536437">
            <a:off x="431035" y="3131974"/>
            <a:ext cx="569874" cy="207311"/>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sp>
        <p:nvSpPr>
          <p:cNvPr id="2760" name="Google Shape;2760;p5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761" name="Google Shape;2761;p57"/>
          <p:cNvGrpSpPr/>
          <p:nvPr/>
        </p:nvGrpSpPr>
        <p:grpSpPr>
          <a:xfrm>
            <a:off x="1017763" y="1687613"/>
            <a:ext cx="2272347" cy="2078672"/>
            <a:chOff x="782050" y="1382700"/>
            <a:chExt cx="2871300" cy="2383525"/>
          </a:xfrm>
        </p:grpSpPr>
        <p:sp>
          <p:nvSpPr>
            <p:cNvPr id="2762" name="Google Shape;2762;p57"/>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763" name="Google Shape;2763;p57"/>
            <p:cNvCxnSpPr>
              <a:stCxn id="2762" idx="1"/>
              <a:endCxn id="2762"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64" name="Google Shape;2764;p57"/>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65" name="Google Shape;2765;p57"/>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66" name="Google Shape;2766;p57"/>
            <p:cNvCxnSpPr>
              <a:stCxn id="2762" idx="0"/>
              <a:endCxn id="2762"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67" name="Google Shape;2767;p57"/>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68" name="Google Shape;2768;p57"/>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769" name="Google Shape;2769;p57"/>
          <p:cNvGrpSpPr/>
          <p:nvPr/>
        </p:nvGrpSpPr>
        <p:grpSpPr>
          <a:xfrm>
            <a:off x="5855688" y="1687613"/>
            <a:ext cx="2272347" cy="2078672"/>
            <a:chOff x="782050" y="1382700"/>
            <a:chExt cx="2871300" cy="2383525"/>
          </a:xfrm>
        </p:grpSpPr>
        <p:sp>
          <p:nvSpPr>
            <p:cNvPr id="2770" name="Google Shape;2770;p57"/>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771" name="Google Shape;2771;p57"/>
            <p:cNvCxnSpPr>
              <a:stCxn id="2770" idx="1"/>
              <a:endCxn id="277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72" name="Google Shape;2772;p57"/>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73" name="Google Shape;2773;p57"/>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74" name="Google Shape;2774;p57"/>
            <p:cNvCxnSpPr>
              <a:stCxn id="2770" idx="0"/>
              <a:endCxn id="277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75" name="Google Shape;2775;p57"/>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76" name="Google Shape;2776;p57"/>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777" name="Google Shape;2777;p57"/>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78" name="Google Shape;2778;p57"/>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79" name="Google Shape;2779;p57"/>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0" name="Google Shape;2780;p57"/>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1" name="Google Shape;2781;p57"/>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2" name="Google Shape;2782;p57"/>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3" name="Google Shape;2783;p57"/>
          <p:cNvSpPr/>
          <p:nvPr/>
        </p:nvSpPr>
        <p:spPr>
          <a:xfrm>
            <a:off x="22196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4" name="Google Shape;2784;p57"/>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5" name="Google Shape;2785;p57"/>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6" name="Google Shape;2786;p57"/>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87" name="Google Shape;2787;p57"/>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88" name="Google Shape;2788;p57"/>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89" name="Google Shape;2789;p57"/>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0" name="Google Shape;2790;p57"/>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1" name="Google Shape;2791;p57"/>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2" name="Google Shape;2792;p57"/>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793" name="Google Shape;2793;p57"/>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4" name="Google Shape;2794;p57"/>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795" name="Google Shape;2795;p57"/>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6" name="Google Shape;2796;p57"/>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7" name="Google Shape;2797;p57"/>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8" name="Google Shape;2798;p57"/>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9" name="Google Shape;2799;p57"/>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00" name="Google Shape;2800;p57"/>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01" name="Google Shape;2801;p57"/>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02" name="Google Shape;2802;p57"/>
          <p:cNvSpPr txBox="1"/>
          <p:nvPr/>
        </p:nvSpPr>
        <p:spPr>
          <a:xfrm>
            <a:off x="3824250" y="1687625"/>
            <a:ext cx="1656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11</a:t>
            </a:r>
            <a:endParaRPr sz="2100" b="1">
              <a:solidFill>
                <a:schemeClr val="dk2"/>
              </a:solidFill>
              <a:latin typeface="Open Sans"/>
              <a:ea typeface="Open Sans"/>
              <a:cs typeface="Open Sans"/>
              <a:sym typeface="Open Sans"/>
            </a:endParaRPr>
          </a:p>
        </p:txBody>
      </p:sp>
      <p:sp>
        <p:nvSpPr>
          <p:cNvPr id="2803" name="Google Shape;2803;p57"/>
          <p:cNvSpPr/>
          <p:nvPr/>
        </p:nvSpPr>
        <p:spPr>
          <a:xfrm>
            <a:off x="1098400" y="2318900"/>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4" name="Google Shape;2804;p57"/>
          <p:cNvSpPr/>
          <p:nvPr/>
        </p:nvSpPr>
        <p:spPr>
          <a:xfrm>
            <a:off x="2850188" y="2318900"/>
            <a:ext cx="387600" cy="387600"/>
          </a:xfrm>
          <a:prstGeom prst="ellipse">
            <a:avLst/>
          </a:prstGeom>
          <a:solidFill>
            <a:schemeClr val="dk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5" name="Google Shape;2805;p57"/>
          <p:cNvSpPr/>
          <p:nvPr/>
        </p:nvSpPr>
        <p:spPr>
          <a:xfrm>
            <a:off x="1695525" y="27934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6" name="Google Shape;2806;p57"/>
          <p:cNvSpPr/>
          <p:nvPr/>
        </p:nvSpPr>
        <p:spPr>
          <a:xfrm>
            <a:off x="1695525" y="33786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7" name="Google Shape;2807;p57"/>
          <p:cNvSpPr/>
          <p:nvPr/>
        </p:nvSpPr>
        <p:spPr>
          <a:xfrm>
            <a:off x="1098388" y="2848788"/>
            <a:ext cx="387600" cy="387600"/>
          </a:xfrm>
          <a:prstGeom prst="ellipse">
            <a:avLst/>
          </a:prstGeom>
          <a:solidFill>
            <a:schemeClr val="dk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8" name="Google Shape;2808;p57"/>
          <p:cNvSpPr/>
          <p:nvPr/>
        </p:nvSpPr>
        <p:spPr>
          <a:xfrm rot="5400000">
            <a:off x="611775" y="1867725"/>
            <a:ext cx="1258500" cy="636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9" name="Google Shape;2809;p57"/>
          <p:cNvSpPr/>
          <p:nvPr/>
        </p:nvSpPr>
        <p:spPr>
          <a:xfrm rot="5400000">
            <a:off x="2428000" y="1289725"/>
            <a:ext cx="580800" cy="1270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10" name="Google Shape;2810;p57"/>
          <p:cNvSpPr/>
          <p:nvPr/>
        </p:nvSpPr>
        <p:spPr>
          <a:xfrm rot="9906447">
            <a:off x="3336514" y="2285223"/>
            <a:ext cx="569634" cy="207683"/>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11" name="Google Shape;2811;p57"/>
          <p:cNvSpPr/>
          <p:nvPr/>
        </p:nvSpPr>
        <p:spPr>
          <a:xfrm rot="-1536437">
            <a:off x="431035" y="3131974"/>
            <a:ext cx="569874" cy="207311"/>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58"/>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817" name="Google Shape;2817;p58"/>
          <p:cNvGrpSpPr/>
          <p:nvPr/>
        </p:nvGrpSpPr>
        <p:grpSpPr>
          <a:xfrm>
            <a:off x="1017763" y="1687613"/>
            <a:ext cx="2272347" cy="2078672"/>
            <a:chOff x="782050" y="1382700"/>
            <a:chExt cx="2871300" cy="2383525"/>
          </a:xfrm>
        </p:grpSpPr>
        <p:sp>
          <p:nvSpPr>
            <p:cNvPr id="2818" name="Google Shape;2818;p58"/>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819" name="Google Shape;2819;p58"/>
            <p:cNvCxnSpPr>
              <a:stCxn id="2818" idx="1"/>
              <a:endCxn id="2818"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20" name="Google Shape;2820;p58"/>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21" name="Google Shape;2821;p58"/>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22" name="Google Shape;2822;p58"/>
            <p:cNvCxnSpPr>
              <a:stCxn id="2818" idx="0"/>
              <a:endCxn id="2818"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23" name="Google Shape;2823;p58"/>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24" name="Google Shape;2824;p58"/>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825" name="Google Shape;2825;p58"/>
          <p:cNvGrpSpPr/>
          <p:nvPr/>
        </p:nvGrpSpPr>
        <p:grpSpPr>
          <a:xfrm>
            <a:off x="5855688" y="1687613"/>
            <a:ext cx="2272347" cy="2078672"/>
            <a:chOff x="782050" y="1382700"/>
            <a:chExt cx="2871300" cy="2383525"/>
          </a:xfrm>
        </p:grpSpPr>
        <p:sp>
          <p:nvSpPr>
            <p:cNvPr id="2826" name="Google Shape;2826;p58"/>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827" name="Google Shape;2827;p58"/>
            <p:cNvCxnSpPr>
              <a:stCxn id="2826" idx="1"/>
              <a:endCxn id="2826"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28" name="Google Shape;2828;p58"/>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29" name="Google Shape;2829;p58"/>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30" name="Google Shape;2830;p58"/>
            <p:cNvCxnSpPr>
              <a:stCxn id="2826" idx="0"/>
              <a:endCxn id="2826"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31" name="Google Shape;2831;p58"/>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32" name="Google Shape;2832;p58"/>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833" name="Google Shape;2833;p58"/>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4" name="Google Shape;2834;p58"/>
          <p:cNvSpPr/>
          <p:nvPr/>
        </p:nvSpPr>
        <p:spPr>
          <a:xfrm>
            <a:off x="1098400" y="17932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5" name="Google Shape;2835;p58"/>
          <p:cNvSpPr/>
          <p:nvPr/>
        </p:nvSpPr>
        <p:spPr>
          <a:xfrm>
            <a:off x="2219625" y="22933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6" name="Google Shape;2836;p58"/>
          <p:cNvSpPr/>
          <p:nvPr/>
        </p:nvSpPr>
        <p:spPr>
          <a:xfrm>
            <a:off x="1695525" y="17932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7" name="Google Shape;2837;p58"/>
          <p:cNvSpPr/>
          <p:nvPr/>
        </p:nvSpPr>
        <p:spPr>
          <a:xfrm>
            <a:off x="1695525" y="22933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8" name="Google Shape;2838;p58"/>
          <p:cNvSpPr/>
          <p:nvPr/>
        </p:nvSpPr>
        <p:spPr>
          <a:xfrm>
            <a:off x="2219625" y="1793275"/>
            <a:ext cx="387600" cy="387600"/>
          </a:xfrm>
          <a:prstGeom prst="ellipse">
            <a:avLst/>
          </a:prstGeom>
          <a:solidFill>
            <a:srgbClr val="00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9" name="Google Shape;2839;p58"/>
          <p:cNvSpPr/>
          <p:nvPr/>
        </p:nvSpPr>
        <p:spPr>
          <a:xfrm>
            <a:off x="2219625" y="2793475"/>
            <a:ext cx="387600" cy="387600"/>
          </a:xfrm>
          <a:prstGeom prst="ellipse">
            <a:avLst/>
          </a:prstGeom>
          <a:solidFill>
            <a:srgbClr val="00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0" name="Google Shape;2840;p58"/>
          <p:cNvSpPr/>
          <p:nvPr/>
        </p:nvSpPr>
        <p:spPr>
          <a:xfrm>
            <a:off x="2830000" y="1793275"/>
            <a:ext cx="387600" cy="387600"/>
          </a:xfrm>
          <a:prstGeom prst="ellipse">
            <a:avLst/>
          </a:prstGeom>
          <a:solidFill>
            <a:srgbClr val="00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1" name="Google Shape;2841;p58"/>
          <p:cNvSpPr/>
          <p:nvPr/>
        </p:nvSpPr>
        <p:spPr>
          <a:xfrm>
            <a:off x="1098400" y="33786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2" name="Google Shape;2842;p58"/>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3" name="Google Shape;2843;p58"/>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4" name="Google Shape;2844;p58"/>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5" name="Google Shape;2845;p58"/>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6" name="Google Shape;2846;p58"/>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7" name="Google Shape;2847;p58"/>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8" name="Google Shape;2848;p58"/>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849" name="Google Shape;2849;p58"/>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0" name="Google Shape;2850;p58"/>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851" name="Google Shape;2851;p58"/>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2" name="Google Shape;2852;p58"/>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3" name="Google Shape;2853;p58"/>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4" name="Google Shape;2854;p58"/>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5" name="Google Shape;2855;p58"/>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6" name="Google Shape;2856;p58"/>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7" name="Google Shape;2857;p58"/>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8" name="Google Shape;2858;p58"/>
          <p:cNvSpPr txBox="1"/>
          <p:nvPr/>
        </p:nvSpPr>
        <p:spPr>
          <a:xfrm>
            <a:off x="3824250" y="1687625"/>
            <a:ext cx="1656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12</a:t>
            </a:r>
            <a:endParaRPr sz="2100" b="1">
              <a:solidFill>
                <a:schemeClr val="dk2"/>
              </a:solidFill>
              <a:latin typeface="Open Sans"/>
              <a:ea typeface="Open Sans"/>
              <a:cs typeface="Open Sans"/>
              <a:sym typeface="Open Sans"/>
            </a:endParaRPr>
          </a:p>
        </p:txBody>
      </p:sp>
      <p:sp>
        <p:nvSpPr>
          <p:cNvPr id="2859" name="Google Shape;2859;p58"/>
          <p:cNvSpPr/>
          <p:nvPr/>
        </p:nvSpPr>
        <p:spPr>
          <a:xfrm>
            <a:off x="1098400"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0" name="Google Shape;2860;p58"/>
          <p:cNvSpPr/>
          <p:nvPr/>
        </p:nvSpPr>
        <p:spPr>
          <a:xfrm>
            <a:off x="2850188" y="2318900"/>
            <a:ext cx="387600" cy="387600"/>
          </a:xfrm>
          <a:prstGeom prst="ellipse">
            <a:avLst/>
          </a:prstGeom>
          <a:solidFill>
            <a:schemeClr val="dk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1" name="Google Shape;2861;p58"/>
          <p:cNvSpPr/>
          <p:nvPr/>
        </p:nvSpPr>
        <p:spPr>
          <a:xfrm>
            <a:off x="1695525" y="27934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2" name="Google Shape;2862;p58"/>
          <p:cNvSpPr/>
          <p:nvPr/>
        </p:nvSpPr>
        <p:spPr>
          <a:xfrm>
            <a:off x="1695525" y="33786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3" name="Google Shape;2863;p58"/>
          <p:cNvSpPr/>
          <p:nvPr/>
        </p:nvSpPr>
        <p:spPr>
          <a:xfrm>
            <a:off x="1098388" y="2848788"/>
            <a:ext cx="387600" cy="387600"/>
          </a:xfrm>
          <a:prstGeom prst="ellipse">
            <a:avLst/>
          </a:prstGeom>
          <a:solidFill>
            <a:srgbClr val="000000"/>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4" name="Google Shape;2864;p58"/>
          <p:cNvSpPr/>
          <p:nvPr/>
        </p:nvSpPr>
        <p:spPr>
          <a:xfrm rot="5400000">
            <a:off x="653100" y="1846750"/>
            <a:ext cx="1258500" cy="636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5" name="Google Shape;2865;p58"/>
          <p:cNvSpPr/>
          <p:nvPr/>
        </p:nvSpPr>
        <p:spPr>
          <a:xfrm rot="5400000">
            <a:off x="2523300" y="1351663"/>
            <a:ext cx="580800" cy="1270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6" name="Google Shape;2866;p58"/>
          <p:cNvSpPr/>
          <p:nvPr/>
        </p:nvSpPr>
        <p:spPr>
          <a:xfrm rot="9906447">
            <a:off x="3336514" y="2285223"/>
            <a:ext cx="569634" cy="207683"/>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7" name="Google Shape;2867;p58"/>
          <p:cNvSpPr/>
          <p:nvPr/>
        </p:nvSpPr>
        <p:spPr>
          <a:xfrm rot="-1536437">
            <a:off x="431035" y="3131974"/>
            <a:ext cx="569874" cy="207311"/>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8" name="Google Shape;2868;p58"/>
          <p:cNvSpPr/>
          <p:nvPr/>
        </p:nvSpPr>
        <p:spPr>
          <a:xfrm>
            <a:off x="2850200" y="33786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sp>
        <p:nvSpPr>
          <p:cNvPr id="2873" name="Google Shape;2873;p5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874" name="Google Shape;2874;p59"/>
          <p:cNvGrpSpPr/>
          <p:nvPr/>
        </p:nvGrpSpPr>
        <p:grpSpPr>
          <a:xfrm>
            <a:off x="1017763" y="1687613"/>
            <a:ext cx="2272347" cy="2078672"/>
            <a:chOff x="782050" y="1382700"/>
            <a:chExt cx="2871300" cy="2383525"/>
          </a:xfrm>
        </p:grpSpPr>
        <p:sp>
          <p:nvSpPr>
            <p:cNvPr id="2875" name="Google Shape;2875;p5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876" name="Google Shape;2876;p59"/>
            <p:cNvCxnSpPr>
              <a:stCxn id="2875" idx="1"/>
              <a:endCxn id="2875"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77" name="Google Shape;2877;p5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78" name="Google Shape;2878;p5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79" name="Google Shape;2879;p59"/>
            <p:cNvCxnSpPr>
              <a:stCxn id="2875" idx="0"/>
              <a:endCxn id="2875"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80" name="Google Shape;2880;p5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81" name="Google Shape;2881;p5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882" name="Google Shape;2882;p59"/>
          <p:cNvGrpSpPr/>
          <p:nvPr/>
        </p:nvGrpSpPr>
        <p:grpSpPr>
          <a:xfrm>
            <a:off x="5855688" y="1687613"/>
            <a:ext cx="2272347" cy="2078672"/>
            <a:chOff x="782050" y="1382700"/>
            <a:chExt cx="2871300" cy="2383525"/>
          </a:xfrm>
        </p:grpSpPr>
        <p:sp>
          <p:nvSpPr>
            <p:cNvPr id="2883" name="Google Shape;2883;p5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884" name="Google Shape;2884;p59"/>
            <p:cNvCxnSpPr>
              <a:stCxn id="2883" idx="1"/>
              <a:endCxn id="2883"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85" name="Google Shape;2885;p5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86" name="Google Shape;2886;p5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87" name="Google Shape;2887;p59"/>
            <p:cNvCxnSpPr>
              <a:stCxn id="2883" idx="0"/>
              <a:endCxn id="2883"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88" name="Google Shape;2888;p5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89" name="Google Shape;2889;p5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890" name="Google Shape;2890;p59"/>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1" name="Google Shape;2891;p59"/>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2" name="Google Shape;2892;p59"/>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3" name="Google Shape;2893;p59"/>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4" name="Google Shape;2894;p59"/>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5" name="Google Shape;2895;p59"/>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6" name="Google Shape;2896;p59"/>
          <p:cNvSpPr/>
          <p:nvPr/>
        </p:nvSpPr>
        <p:spPr>
          <a:xfrm>
            <a:off x="22196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7" name="Google Shape;2897;p59"/>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8" name="Google Shape;2898;p59"/>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9" name="Google Shape;2899;p59"/>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0" name="Google Shape;2900;p59"/>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1" name="Google Shape;2901;p59"/>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2" name="Google Shape;2902;p59"/>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3" name="Google Shape;2903;p59"/>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4" name="Google Shape;2904;p59"/>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5" name="Google Shape;2905;p59"/>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906" name="Google Shape;2906;p59"/>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7" name="Google Shape;2907;p59"/>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908" name="Google Shape;2908;p59"/>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9" name="Google Shape;2909;p59"/>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0" name="Google Shape;2910;p59"/>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1" name="Google Shape;2911;p59"/>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2" name="Google Shape;2912;p59"/>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3" name="Google Shape;2913;p59"/>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4" name="Google Shape;2914;p59"/>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5" name="Google Shape;2915;p59"/>
          <p:cNvSpPr txBox="1"/>
          <p:nvPr/>
        </p:nvSpPr>
        <p:spPr>
          <a:xfrm>
            <a:off x="3824250" y="1687625"/>
            <a:ext cx="1656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13</a:t>
            </a:r>
            <a:endParaRPr sz="2100" b="1">
              <a:solidFill>
                <a:schemeClr val="dk2"/>
              </a:solidFill>
              <a:latin typeface="Open Sans"/>
              <a:ea typeface="Open Sans"/>
              <a:cs typeface="Open Sans"/>
              <a:sym typeface="Open Sans"/>
            </a:endParaRPr>
          </a:p>
        </p:txBody>
      </p:sp>
      <p:sp>
        <p:nvSpPr>
          <p:cNvPr id="2916" name="Google Shape;2916;p59"/>
          <p:cNvSpPr/>
          <p:nvPr/>
        </p:nvSpPr>
        <p:spPr>
          <a:xfrm>
            <a:off x="1098400" y="2318900"/>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17" name="Google Shape;2917;p59"/>
          <p:cNvSpPr/>
          <p:nvPr/>
        </p:nvSpPr>
        <p:spPr>
          <a:xfrm>
            <a:off x="2850188" y="2318900"/>
            <a:ext cx="387600" cy="38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18" name="Google Shape;2918;p59"/>
          <p:cNvSpPr/>
          <p:nvPr/>
        </p:nvSpPr>
        <p:spPr>
          <a:xfrm>
            <a:off x="1695525" y="27934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19" name="Google Shape;2919;p59"/>
          <p:cNvSpPr/>
          <p:nvPr/>
        </p:nvSpPr>
        <p:spPr>
          <a:xfrm>
            <a:off x="1695525" y="33786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0" name="Google Shape;2920;p59"/>
          <p:cNvSpPr/>
          <p:nvPr/>
        </p:nvSpPr>
        <p:spPr>
          <a:xfrm>
            <a:off x="1098388" y="2848788"/>
            <a:ext cx="387600" cy="38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1" name="Google Shape;2921;p59"/>
          <p:cNvSpPr/>
          <p:nvPr/>
        </p:nvSpPr>
        <p:spPr>
          <a:xfrm rot="5400000">
            <a:off x="611775" y="1867725"/>
            <a:ext cx="1258500" cy="636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2" name="Google Shape;2922;p59"/>
          <p:cNvSpPr/>
          <p:nvPr/>
        </p:nvSpPr>
        <p:spPr>
          <a:xfrm rot="5400000">
            <a:off x="2428000" y="1289725"/>
            <a:ext cx="580800" cy="1270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3" name="Google Shape;2923;p59"/>
          <p:cNvSpPr/>
          <p:nvPr/>
        </p:nvSpPr>
        <p:spPr>
          <a:xfrm rot="9906447">
            <a:off x="3336514" y="2285223"/>
            <a:ext cx="569634" cy="207683"/>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4" name="Google Shape;2924;p59"/>
          <p:cNvSpPr/>
          <p:nvPr/>
        </p:nvSpPr>
        <p:spPr>
          <a:xfrm rot="-1536437">
            <a:off x="431035" y="3131974"/>
            <a:ext cx="569874" cy="207311"/>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5" name="Google Shape;2925;p59"/>
          <p:cNvSpPr/>
          <p:nvPr/>
        </p:nvSpPr>
        <p:spPr>
          <a:xfrm>
            <a:off x="28502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9"/>
        <p:cNvGrpSpPr/>
        <p:nvPr/>
      </p:nvGrpSpPr>
      <p:grpSpPr>
        <a:xfrm>
          <a:off x="0" y="0"/>
          <a:ext cx="0" cy="0"/>
          <a:chOff x="0" y="0"/>
          <a:chExt cx="0" cy="0"/>
        </a:xfrm>
      </p:grpSpPr>
      <p:sp>
        <p:nvSpPr>
          <p:cNvPr id="2930" name="Google Shape;2930;p60"/>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We choose a Convolutional Neural Network model (DCNN Model) as it can learn intricate board features, aiding in predicting optimal moves. </a:t>
            </a:r>
            <a:endParaRPr sz="180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a:latin typeface="Overpass"/>
                <a:ea typeface="Overpass"/>
                <a:cs typeface="Overpass"/>
                <a:sym typeface="Overpass"/>
              </a:rPr>
              <a:t>The DCNN can capture both local and global board features, effectively handling the image data of the board and establishing appropriate balances in the model to enhance prediction and training accuracy for the complex game, Go.</a:t>
            </a:r>
            <a:endParaRPr sz="1900" b="1">
              <a:latin typeface="Overpass"/>
              <a:ea typeface="Overpass"/>
              <a:cs typeface="Overpass"/>
              <a:sym typeface="Overpass"/>
            </a:endParaRPr>
          </a:p>
        </p:txBody>
      </p:sp>
      <p:sp>
        <p:nvSpPr>
          <p:cNvPr id="2931" name="Google Shape;2931;p6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5"/>
        <p:cNvGrpSpPr/>
        <p:nvPr/>
      </p:nvGrpSpPr>
      <p:grpSpPr>
        <a:xfrm>
          <a:off x="0" y="0"/>
          <a:ext cx="0" cy="0"/>
          <a:chOff x="0" y="0"/>
          <a:chExt cx="0" cy="0"/>
        </a:xfrm>
      </p:grpSpPr>
      <p:sp>
        <p:nvSpPr>
          <p:cNvPr id="2936" name="Google Shape;2936;p61"/>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For training the model for Dan (higher-level) players, the model consists of multiple convolutional layers using the Conv2D function with filter sizes of 3x3. Each convolutional layer with BatchNormalization for improved training stability. </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MaxPooling2D is applied for pooling operations, and the Flatten layer is used to convert the output into a one-dimensional tensor. </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The model includes fully connected layers with ReLU activation functions and Dropout layers to reduce overfitting.</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 The output layer uses the Softmax activation function to output a 19x19 tensor representing the probabilities of each position for the next move. </a:t>
            </a:r>
            <a:endParaRPr sz="180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a:latin typeface="Overpass"/>
                <a:ea typeface="Overpass"/>
                <a:cs typeface="Overpass"/>
                <a:sym typeface="Overpass"/>
              </a:rPr>
              <a:t>The model is compiled using the RMSprop optimizer.</a:t>
            </a:r>
            <a:endParaRPr sz="1900" b="1">
              <a:latin typeface="Overpass"/>
              <a:ea typeface="Overpass"/>
              <a:cs typeface="Overpass"/>
              <a:sym typeface="Overpass"/>
            </a:endParaRPr>
          </a:p>
        </p:txBody>
      </p:sp>
      <p:sp>
        <p:nvSpPr>
          <p:cNvPr id="2937" name="Google Shape;2937;p61"/>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Training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38"/>
          <p:cNvSpPr txBox="1">
            <a:spLocks noGrp="1"/>
          </p:cNvSpPr>
          <p:nvPr>
            <p:ph type="title" idx="2"/>
          </p:nvPr>
        </p:nvSpPr>
        <p:spPr>
          <a:xfrm>
            <a:off x="2646000" y="1099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8"/>
          <p:cNvSpPr txBox="1">
            <a:spLocks noGrp="1"/>
          </p:cNvSpPr>
          <p:nvPr>
            <p:ph type="ctrTitle"/>
          </p:nvPr>
        </p:nvSpPr>
        <p:spPr>
          <a:xfrm>
            <a:off x="2646000" y="27464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5"/>
        <p:cNvGrpSpPr/>
        <p:nvPr/>
      </p:nvGrpSpPr>
      <p:grpSpPr>
        <a:xfrm>
          <a:off x="0" y="0"/>
          <a:ext cx="0" cy="0"/>
          <a:chOff x="0" y="0"/>
          <a:chExt cx="0" cy="0"/>
        </a:xfrm>
      </p:grpSpPr>
      <p:sp>
        <p:nvSpPr>
          <p:cNvPr id="2936" name="Google Shape;2936;p61"/>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dirty="0">
                <a:latin typeface="Overpass"/>
                <a:ea typeface="Overpass"/>
                <a:cs typeface="Overpass"/>
                <a:sym typeface="Overpass"/>
              </a:rPr>
              <a:t>For training the model for </a:t>
            </a:r>
            <a:r>
              <a:rPr lang="en" altLang="zh-TW" sz="1800" dirty="0">
                <a:latin typeface="Overpass"/>
                <a:ea typeface="Overpass"/>
                <a:cs typeface="Overpass"/>
                <a:sym typeface="Overpass"/>
              </a:rPr>
              <a:t>Kyu (lower-level) </a:t>
            </a:r>
            <a:r>
              <a:rPr lang="en" sz="1800" dirty="0">
                <a:latin typeface="Overpass"/>
                <a:ea typeface="Overpass"/>
                <a:cs typeface="Overpass"/>
                <a:sym typeface="Overpass"/>
              </a:rPr>
              <a:t>players, the model consists of multiple convolutional layers using the Conv2D function with filter sizes of 3x3. Each convolutional layer with BatchNormalization for improved training stability.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MaxPooling2D is applied for pooling operations, and the Flatten layer is used to convert the output into a one-dimensional tensor.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model includes fully connected layers with ReLU activation functions and Dropout layers to reduce overfitting.</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 The output layer uses the Softmax activation function to output a 19x19 tensor representing the probabilities of each position for the next move. </a:t>
            </a:r>
            <a:endParaRPr sz="1800" dirty="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dirty="0">
                <a:latin typeface="Overpass"/>
                <a:ea typeface="Overpass"/>
                <a:cs typeface="Overpass"/>
                <a:sym typeface="Overpass"/>
              </a:rPr>
              <a:t>The model is compiled using the RMSprop optimizer.</a:t>
            </a:r>
            <a:endParaRPr sz="1900" b="1" dirty="0">
              <a:latin typeface="Overpass"/>
              <a:ea typeface="Overpass"/>
              <a:cs typeface="Overpass"/>
              <a:sym typeface="Overpass"/>
            </a:endParaRPr>
          </a:p>
        </p:txBody>
      </p:sp>
      <p:sp>
        <p:nvSpPr>
          <p:cNvPr id="2937" name="Google Shape;2937;p61"/>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Training</a:t>
            </a:r>
            <a:endParaRPr/>
          </a:p>
        </p:txBody>
      </p:sp>
    </p:spTree>
    <p:extLst>
      <p:ext uri="{BB962C8B-B14F-4D97-AF65-F5344CB8AC3E}">
        <p14:creationId xmlns:p14="http://schemas.microsoft.com/office/powerpoint/2010/main" val="1949518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63"/>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For training the model to recognize playing styles, the model includes convolutional layers with Dropout regularization, and Dense layers with L2 regularization. </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The output layer uses Softmax activation for a 3-dimensional vector representing the three playing styles (aggressive, balanced, territorial). </a:t>
            </a:r>
            <a:endParaRPr sz="180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a:latin typeface="Overpass"/>
                <a:ea typeface="Overpass"/>
                <a:cs typeface="Overpass"/>
                <a:sym typeface="Overpass"/>
              </a:rPr>
              <a:t>The model is compiled using the RMSprop optimizer.</a:t>
            </a:r>
            <a:endParaRPr sz="1900" b="1">
              <a:latin typeface="Overpass"/>
              <a:ea typeface="Overpass"/>
              <a:cs typeface="Overpass"/>
              <a:sym typeface="Overpass"/>
            </a:endParaRPr>
          </a:p>
        </p:txBody>
      </p:sp>
      <p:sp>
        <p:nvSpPr>
          <p:cNvPr id="2949" name="Google Shape;2949;p6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Training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sp>
        <p:nvSpPr>
          <p:cNvPr id="2954" name="Google Shape;2954;p64"/>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Dan model</a:t>
            </a:r>
            <a:endParaRPr sz="1800">
              <a:latin typeface="Overpass"/>
              <a:ea typeface="Overpass"/>
              <a:cs typeface="Overpass"/>
              <a:sym typeface="Overpass"/>
            </a:endParaRPr>
          </a:p>
          <a:p>
            <a:pPr marL="0" lvl="0" indent="0" algn="l" rtl="0">
              <a:spcBef>
                <a:spcPts val="1000"/>
              </a:spcBef>
              <a:spcAft>
                <a:spcPts val="1000"/>
              </a:spcAft>
              <a:buNone/>
            </a:pPr>
            <a:endParaRPr sz="1800">
              <a:latin typeface="Overpass"/>
              <a:ea typeface="Overpass"/>
              <a:cs typeface="Overpass"/>
              <a:sym typeface="Overpass"/>
            </a:endParaRPr>
          </a:p>
        </p:txBody>
      </p:sp>
      <p:sp>
        <p:nvSpPr>
          <p:cNvPr id="2955" name="Google Shape;2955;p6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Training Models-Old version</a:t>
            </a:r>
            <a:endParaRPr dirty="0"/>
          </a:p>
        </p:txBody>
      </p:sp>
      <p:pic>
        <p:nvPicPr>
          <p:cNvPr id="2956" name="Google Shape;2956;p64"/>
          <p:cNvPicPr preferRelativeResize="0"/>
          <p:nvPr/>
        </p:nvPicPr>
        <p:blipFill>
          <a:blip r:embed="rId3">
            <a:alphaModFix/>
          </a:blip>
          <a:stretch>
            <a:fillRect/>
          </a:stretch>
        </p:blipFill>
        <p:spPr>
          <a:xfrm>
            <a:off x="2690000" y="950825"/>
            <a:ext cx="4250674" cy="426620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sp>
        <p:nvSpPr>
          <p:cNvPr id="2954" name="Google Shape;2954;p64"/>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Dan model</a:t>
            </a:r>
            <a:endParaRPr sz="1800">
              <a:latin typeface="Overpass"/>
              <a:ea typeface="Overpass"/>
              <a:cs typeface="Overpass"/>
              <a:sym typeface="Overpass"/>
            </a:endParaRPr>
          </a:p>
          <a:p>
            <a:pPr marL="0" lvl="0" indent="0" algn="l" rtl="0">
              <a:spcBef>
                <a:spcPts val="1000"/>
              </a:spcBef>
              <a:spcAft>
                <a:spcPts val="1000"/>
              </a:spcAft>
              <a:buNone/>
            </a:pPr>
            <a:endParaRPr sz="1800">
              <a:latin typeface="Overpass"/>
              <a:ea typeface="Overpass"/>
              <a:cs typeface="Overpass"/>
              <a:sym typeface="Overpass"/>
            </a:endParaRPr>
          </a:p>
        </p:txBody>
      </p:sp>
      <p:sp>
        <p:nvSpPr>
          <p:cNvPr id="2955" name="Google Shape;2955;p6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Training Models-New version</a:t>
            </a:r>
            <a:endParaRPr dirty="0"/>
          </a:p>
        </p:txBody>
      </p:sp>
      <p:pic>
        <p:nvPicPr>
          <p:cNvPr id="2956" name="Google Shape;2956;p64"/>
          <p:cNvPicPr preferRelativeResize="0"/>
          <p:nvPr/>
        </p:nvPicPr>
        <p:blipFill>
          <a:blip r:embed="rId3">
            <a:alphaModFix/>
          </a:blip>
          <a:stretch>
            <a:fillRect/>
          </a:stretch>
        </p:blipFill>
        <p:spPr>
          <a:xfrm>
            <a:off x="2690000" y="950825"/>
            <a:ext cx="4250674" cy="4266206"/>
          </a:xfrm>
          <a:prstGeom prst="rect">
            <a:avLst/>
          </a:prstGeom>
          <a:noFill/>
          <a:ln>
            <a:noFill/>
          </a:ln>
        </p:spPr>
      </p:pic>
      <p:pic>
        <p:nvPicPr>
          <p:cNvPr id="2" name="圖片 1">
            <a:extLst>
              <a:ext uri="{FF2B5EF4-FFF2-40B4-BE49-F238E27FC236}">
                <a16:creationId xmlns:a16="http://schemas.microsoft.com/office/drawing/2014/main" id="{62A5187D-161B-55F9-48DE-D81A6C0DA59E}"/>
              </a:ext>
            </a:extLst>
          </p:cNvPr>
          <p:cNvPicPr>
            <a:picLocks noChangeAspect="1"/>
          </p:cNvPicPr>
          <p:nvPr/>
        </p:nvPicPr>
        <p:blipFill>
          <a:blip r:embed="rId4"/>
          <a:stretch>
            <a:fillRect/>
          </a:stretch>
        </p:blipFill>
        <p:spPr>
          <a:xfrm>
            <a:off x="2690000" y="950824"/>
            <a:ext cx="4250674" cy="4192675"/>
          </a:xfrm>
          <a:prstGeom prst="rect">
            <a:avLst/>
          </a:prstGeom>
        </p:spPr>
      </p:pic>
    </p:spTree>
    <p:extLst>
      <p:ext uri="{BB962C8B-B14F-4D97-AF65-F5344CB8AC3E}">
        <p14:creationId xmlns:p14="http://schemas.microsoft.com/office/powerpoint/2010/main" val="112734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1" name="Google Shape;2961;p65"/>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Kyu model</a:t>
            </a:r>
            <a:endParaRPr sz="1800">
              <a:latin typeface="Overpass"/>
              <a:ea typeface="Overpass"/>
              <a:cs typeface="Overpass"/>
              <a:sym typeface="Overpass"/>
            </a:endParaRPr>
          </a:p>
          <a:p>
            <a:pPr marL="0" lvl="0" indent="0" algn="l" rtl="0">
              <a:spcBef>
                <a:spcPts val="1000"/>
              </a:spcBef>
              <a:spcAft>
                <a:spcPts val="1000"/>
              </a:spcAft>
              <a:buNone/>
            </a:pPr>
            <a:endParaRPr sz="1800">
              <a:latin typeface="Overpass"/>
              <a:ea typeface="Overpass"/>
              <a:cs typeface="Overpass"/>
              <a:sym typeface="Overpass"/>
            </a:endParaRPr>
          </a:p>
        </p:txBody>
      </p:sp>
      <p:sp>
        <p:nvSpPr>
          <p:cNvPr id="2962" name="Google Shape;2962;p6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Training Models-</a:t>
            </a:r>
            <a:r>
              <a:rPr lang="en" altLang="zh-TW" dirty="0"/>
              <a:t>Old version</a:t>
            </a:r>
            <a:endParaRPr dirty="0"/>
          </a:p>
        </p:txBody>
      </p:sp>
      <p:pic>
        <p:nvPicPr>
          <p:cNvPr id="2963" name="Google Shape;2963;p65"/>
          <p:cNvPicPr preferRelativeResize="0"/>
          <p:nvPr/>
        </p:nvPicPr>
        <p:blipFill>
          <a:blip r:embed="rId3">
            <a:alphaModFix/>
          </a:blip>
          <a:stretch>
            <a:fillRect/>
          </a:stretch>
        </p:blipFill>
        <p:spPr>
          <a:xfrm>
            <a:off x="2690000" y="950825"/>
            <a:ext cx="4250674" cy="4266206"/>
          </a:xfrm>
          <a:prstGeom prst="rect">
            <a:avLst/>
          </a:prstGeom>
          <a:noFill/>
          <a:ln>
            <a:noFill/>
          </a:ln>
        </p:spPr>
      </p:pic>
      <p:pic>
        <p:nvPicPr>
          <p:cNvPr id="2964" name="Google Shape;2964;p65"/>
          <p:cNvPicPr preferRelativeResize="0"/>
          <p:nvPr/>
        </p:nvPicPr>
        <p:blipFill>
          <a:blip r:embed="rId4">
            <a:alphaModFix/>
          </a:blip>
          <a:stretch>
            <a:fillRect/>
          </a:stretch>
        </p:blipFill>
        <p:spPr>
          <a:xfrm>
            <a:off x="2690000" y="950825"/>
            <a:ext cx="4250676" cy="4266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1" name="Google Shape;2961;p65"/>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dirty="0">
                <a:latin typeface="Overpass"/>
                <a:ea typeface="Overpass"/>
                <a:cs typeface="Overpass"/>
                <a:sym typeface="Overpass"/>
              </a:rPr>
              <a:t>Kyu model</a:t>
            </a:r>
            <a:endParaRPr sz="1800" dirty="0">
              <a:latin typeface="Overpass"/>
              <a:ea typeface="Overpass"/>
              <a:cs typeface="Overpass"/>
              <a:sym typeface="Overpass"/>
            </a:endParaRPr>
          </a:p>
          <a:p>
            <a:pPr marL="0" lvl="0" indent="0" algn="l" rtl="0">
              <a:spcBef>
                <a:spcPts val="1000"/>
              </a:spcBef>
              <a:spcAft>
                <a:spcPts val="1000"/>
              </a:spcAft>
              <a:buNone/>
            </a:pPr>
            <a:endParaRPr sz="1800" dirty="0">
              <a:latin typeface="Overpass"/>
              <a:ea typeface="Overpass"/>
              <a:cs typeface="Overpass"/>
              <a:sym typeface="Overpass"/>
            </a:endParaRPr>
          </a:p>
        </p:txBody>
      </p:sp>
      <p:sp>
        <p:nvSpPr>
          <p:cNvPr id="2962" name="Google Shape;2962;p6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Training Models-</a:t>
            </a:r>
            <a:r>
              <a:rPr lang="en" altLang="zh-TW" dirty="0"/>
              <a:t>New version</a:t>
            </a:r>
            <a:endParaRPr dirty="0"/>
          </a:p>
        </p:txBody>
      </p:sp>
      <p:pic>
        <p:nvPicPr>
          <p:cNvPr id="2963" name="Google Shape;2963;p65"/>
          <p:cNvPicPr preferRelativeResize="0"/>
          <p:nvPr/>
        </p:nvPicPr>
        <p:blipFill>
          <a:blip r:embed="rId3">
            <a:alphaModFix/>
          </a:blip>
          <a:stretch>
            <a:fillRect/>
          </a:stretch>
        </p:blipFill>
        <p:spPr>
          <a:xfrm>
            <a:off x="2690000" y="950825"/>
            <a:ext cx="4250674" cy="4266206"/>
          </a:xfrm>
          <a:prstGeom prst="rect">
            <a:avLst/>
          </a:prstGeom>
          <a:noFill/>
          <a:ln>
            <a:noFill/>
          </a:ln>
        </p:spPr>
      </p:pic>
      <p:pic>
        <p:nvPicPr>
          <p:cNvPr id="2964" name="Google Shape;2964;p65"/>
          <p:cNvPicPr preferRelativeResize="0"/>
          <p:nvPr/>
        </p:nvPicPr>
        <p:blipFill>
          <a:blip r:embed="rId4">
            <a:alphaModFix/>
          </a:blip>
          <a:stretch>
            <a:fillRect/>
          </a:stretch>
        </p:blipFill>
        <p:spPr>
          <a:xfrm>
            <a:off x="2690000" y="950825"/>
            <a:ext cx="4250676" cy="4266201"/>
          </a:xfrm>
          <a:prstGeom prst="rect">
            <a:avLst/>
          </a:prstGeom>
          <a:noFill/>
          <a:ln>
            <a:noFill/>
          </a:ln>
        </p:spPr>
      </p:pic>
      <p:pic>
        <p:nvPicPr>
          <p:cNvPr id="2" name="圖片 1">
            <a:extLst>
              <a:ext uri="{FF2B5EF4-FFF2-40B4-BE49-F238E27FC236}">
                <a16:creationId xmlns:a16="http://schemas.microsoft.com/office/drawing/2014/main" id="{6CC91B3C-507A-D9AE-5594-AF3E9DD42C6F}"/>
              </a:ext>
            </a:extLst>
          </p:cNvPr>
          <p:cNvPicPr>
            <a:picLocks noChangeAspect="1"/>
          </p:cNvPicPr>
          <p:nvPr/>
        </p:nvPicPr>
        <p:blipFill>
          <a:blip r:embed="rId5"/>
          <a:stretch>
            <a:fillRect/>
          </a:stretch>
        </p:blipFill>
        <p:spPr>
          <a:xfrm>
            <a:off x="2690000" y="950820"/>
            <a:ext cx="4250674" cy="4192680"/>
          </a:xfrm>
          <a:prstGeom prst="rect">
            <a:avLst/>
          </a:prstGeom>
        </p:spPr>
      </p:pic>
    </p:spTree>
    <p:extLst>
      <p:ext uri="{BB962C8B-B14F-4D97-AF65-F5344CB8AC3E}">
        <p14:creationId xmlns:p14="http://schemas.microsoft.com/office/powerpoint/2010/main" val="3811235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66"/>
          <p:cNvSpPr txBox="1">
            <a:spLocks noGrp="1"/>
          </p:cNvSpPr>
          <p:nvPr>
            <p:ph type="subTitle" idx="1"/>
          </p:nvPr>
        </p:nvSpPr>
        <p:spPr>
          <a:xfrm>
            <a:off x="0" y="1510925"/>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Playing-style model</a:t>
            </a:r>
            <a:endParaRPr sz="1800">
              <a:latin typeface="Overpass"/>
              <a:ea typeface="Overpass"/>
              <a:cs typeface="Overpass"/>
              <a:sym typeface="Overpass"/>
            </a:endParaRPr>
          </a:p>
          <a:p>
            <a:pPr marL="0" lvl="0" indent="0" algn="l" rtl="0">
              <a:spcBef>
                <a:spcPts val="1000"/>
              </a:spcBef>
              <a:spcAft>
                <a:spcPts val="1000"/>
              </a:spcAft>
              <a:buNone/>
            </a:pPr>
            <a:endParaRPr sz="1800">
              <a:latin typeface="Overpass"/>
              <a:ea typeface="Overpass"/>
              <a:cs typeface="Overpass"/>
              <a:sym typeface="Overpass"/>
            </a:endParaRPr>
          </a:p>
        </p:txBody>
      </p:sp>
      <p:sp>
        <p:nvSpPr>
          <p:cNvPr id="2970" name="Google Shape;2970;p6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Training Models</a:t>
            </a:r>
            <a:endParaRPr/>
          </a:p>
        </p:txBody>
      </p:sp>
      <p:pic>
        <p:nvPicPr>
          <p:cNvPr id="2971" name="Google Shape;2971;p66"/>
          <p:cNvPicPr preferRelativeResize="0"/>
          <p:nvPr/>
        </p:nvPicPr>
        <p:blipFill>
          <a:blip r:embed="rId3">
            <a:alphaModFix/>
          </a:blip>
          <a:stretch>
            <a:fillRect/>
          </a:stretch>
        </p:blipFill>
        <p:spPr>
          <a:xfrm>
            <a:off x="2690000" y="950825"/>
            <a:ext cx="4250674" cy="4266206"/>
          </a:xfrm>
          <a:prstGeom prst="rect">
            <a:avLst/>
          </a:prstGeom>
          <a:noFill/>
          <a:ln>
            <a:noFill/>
          </a:ln>
        </p:spPr>
      </p:pic>
      <p:pic>
        <p:nvPicPr>
          <p:cNvPr id="2972" name="Google Shape;2972;p66"/>
          <p:cNvPicPr preferRelativeResize="0"/>
          <p:nvPr/>
        </p:nvPicPr>
        <p:blipFill>
          <a:blip r:embed="rId4">
            <a:alphaModFix/>
          </a:blip>
          <a:stretch>
            <a:fillRect/>
          </a:stretch>
        </p:blipFill>
        <p:spPr>
          <a:xfrm>
            <a:off x="2690000" y="950825"/>
            <a:ext cx="4250676" cy="4266201"/>
          </a:xfrm>
          <a:prstGeom prst="rect">
            <a:avLst/>
          </a:prstGeom>
          <a:noFill/>
          <a:ln>
            <a:noFill/>
          </a:ln>
        </p:spPr>
      </p:pic>
      <p:pic>
        <p:nvPicPr>
          <p:cNvPr id="2973" name="Google Shape;2973;p66"/>
          <p:cNvPicPr preferRelativeResize="0"/>
          <p:nvPr/>
        </p:nvPicPr>
        <p:blipFill>
          <a:blip r:embed="rId5">
            <a:alphaModFix/>
          </a:blip>
          <a:stretch>
            <a:fillRect/>
          </a:stretch>
        </p:blipFill>
        <p:spPr>
          <a:xfrm>
            <a:off x="2690000" y="950825"/>
            <a:ext cx="4250676" cy="42506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p67"/>
          <p:cNvSpPr txBox="1">
            <a:spLocks noGrp="1"/>
          </p:cNvSpPr>
          <p:nvPr>
            <p:ph type="title" idx="2"/>
          </p:nvPr>
        </p:nvSpPr>
        <p:spPr>
          <a:xfrm>
            <a:off x="2646000" y="1099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979" name="Google Shape;2979;p67"/>
          <p:cNvSpPr txBox="1">
            <a:spLocks noGrp="1"/>
          </p:cNvSpPr>
          <p:nvPr>
            <p:ph type="ctrTitle"/>
          </p:nvPr>
        </p:nvSpPr>
        <p:spPr>
          <a:xfrm>
            <a:off x="2646000" y="2895211"/>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Experiment &amp; Conclusion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68"/>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1000"/>
              </a:spcAft>
              <a:buSzPts val="1900"/>
              <a:buFont typeface="Overpass"/>
              <a:buChar char="●"/>
            </a:pPr>
            <a:r>
              <a:rPr lang="en" sz="1800">
                <a:latin typeface="Overpass"/>
                <a:ea typeface="Overpass"/>
                <a:cs typeface="Overpass"/>
                <a:sym typeface="Overpass"/>
              </a:rPr>
              <a:t>m</a:t>
            </a:r>
            <a:endParaRPr sz="1900" b="1">
              <a:latin typeface="Overpass"/>
              <a:ea typeface="Overpass"/>
              <a:cs typeface="Overpass"/>
              <a:sym typeface="Overpass"/>
            </a:endParaRPr>
          </a:p>
        </p:txBody>
      </p:sp>
      <p:sp>
        <p:nvSpPr>
          <p:cNvPr id="2985" name="Google Shape;2985;p68"/>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Dan Model-</a:t>
            </a:r>
            <a:r>
              <a:rPr lang="en-US" altLang="zh-TW" dirty="0"/>
              <a:t>Old version</a:t>
            </a:r>
            <a:endParaRPr dirty="0"/>
          </a:p>
        </p:txBody>
      </p:sp>
      <p:pic>
        <p:nvPicPr>
          <p:cNvPr id="2986" name="Google Shape;2986;p68"/>
          <p:cNvPicPr preferRelativeResize="0"/>
          <p:nvPr/>
        </p:nvPicPr>
        <p:blipFill>
          <a:blip r:embed="rId3">
            <a:alphaModFix/>
          </a:blip>
          <a:stretch>
            <a:fillRect/>
          </a:stretch>
        </p:blipFill>
        <p:spPr>
          <a:xfrm>
            <a:off x="0" y="1040338"/>
            <a:ext cx="9144001" cy="35284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68"/>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1000"/>
              </a:spcAft>
              <a:buSzPts val="1900"/>
              <a:buFont typeface="Overpass"/>
              <a:buChar char="●"/>
            </a:pPr>
            <a:r>
              <a:rPr lang="en" sz="1800">
                <a:latin typeface="Overpass"/>
                <a:ea typeface="Overpass"/>
                <a:cs typeface="Overpass"/>
                <a:sym typeface="Overpass"/>
              </a:rPr>
              <a:t>m</a:t>
            </a:r>
            <a:endParaRPr sz="1900" b="1">
              <a:latin typeface="Overpass"/>
              <a:ea typeface="Overpass"/>
              <a:cs typeface="Overpass"/>
              <a:sym typeface="Overpass"/>
            </a:endParaRPr>
          </a:p>
        </p:txBody>
      </p:sp>
      <p:sp>
        <p:nvSpPr>
          <p:cNvPr id="2985" name="Google Shape;2985;p68"/>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Dan Model-New version</a:t>
            </a:r>
            <a:endParaRPr dirty="0"/>
          </a:p>
        </p:txBody>
      </p:sp>
      <p:pic>
        <p:nvPicPr>
          <p:cNvPr id="2986" name="Google Shape;2986;p68"/>
          <p:cNvPicPr preferRelativeResize="0"/>
          <p:nvPr/>
        </p:nvPicPr>
        <p:blipFill>
          <a:blip r:embed="rId3">
            <a:alphaModFix/>
          </a:blip>
          <a:stretch>
            <a:fillRect/>
          </a:stretch>
        </p:blipFill>
        <p:spPr>
          <a:xfrm>
            <a:off x="0" y="1040338"/>
            <a:ext cx="9144001" cy="3528424"/>
          </a:xfrm>
          <a:prstGeom prst="rect">
            <a:avLst/>
          </a:prstGeom>
          <a:noFill/>
          <a:ln>
            <a:noFill/>
          </a:ln>
        </p:spPr>
      </p:pic>
      <p:pic>
        <p:nvPicPr>
          <p:cNvPr id="2" name="圖片 1">
            <a:extLst>
              <a:ext uri="{FF2B5EF4-FFF2-40B4-BE49-F238E27FC236}">
                <a16:creationId xmlns:a16="http://schemas.microsoft.com/office/drawing/2014/main" id="{8B4DD69B-9E7B-C84A-68CB-AEBEF0B6F848}"/>
              </a:ext>
            </a:extLst>
          </p:cNvPr>
          <p:cNvPicPr>
            <a:picLocks noChangeAspect="1"/>
          </p:cNvPicPr>
          <p:nvPr/>
        </p:nvPicPr>
        <p:blipFill>
          <a:blip r:embed="rId4"/>
          <a:stretch>
            <a:fillRect/>
          </a:stretch>
        </p:blipFill>
        <p:spPr>
          <a:xfrm>
            <a:off x="0" y="1069534"/>
            <a:ext cx="9144000" cy="3470031"/>
          </a:xfrm>
          <a:prstGeom prst="rect">
            <a:avLst/>
          </a:prstGeom>
        </p:spPr>
      </p:pic>
    </p:spTree>
    <p:extLst>
      <p:ext uri="{BB962C8B-B14F-4D97-AF65-F5344CB8AC3E}">
        <p14:creationId xmlns:p14="http://schemas.microsoft.com/office/powerpoint/2010/main" val="120605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39"/>
          <p:cNvSpPr txBox="1">
            <a:spLocks noGrp="1"/>
          </p:cNvSpPr>
          <p:nvPr>
            <p:ph type="subTitle" idx="1"/>
          </p:nvPr>
        </p:nvSpPr>
        <p:spPr>
          <a:xfrm>
            <a:off x="736650" y="1421325"/>
            <a:ext cx="4534500" cy="265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Overpass"/>
              <a:ea typeface="Overpass"/>
              <a:cs typeface="Overpass"/>
              <a:sym typeface="Overpass"/>
            </a:endParaRPr>
          </a:p>
          <a:p>
            <a:pPr marL="457200" lvl="0" indent="-342900" algn="l" rtl="0">
              <a:spcBef>
                <a:spcPts val="1000"/>
              </a:spcBef>
              <a:spcAft>
                <a:spcPts val="0"/>
              </a:spcAft>
              <a:buSzPts val="1800"/>
              <a:buFont typeface="Overpass"/>
              <a:buChar char="●"/>
            </a:pPr>
            <a:r>
              <a:rPr lang="en" sz="1800">
                <a:latin typeface="Overpass"/>
                <a:ea typeface="Overpass"/>
                <a:cs typeface="Overpass"/>
                <a:sym typeface="Overpass"/>
              </a:rPr>
              <a:t>Go is a strategic board game played on a gridded board using black and white stones for gameplay.</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mimic and recognize human behavior through Go game records</a:t>
            </a:r>
            <a:endParaRPr sz="180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a:latin typeface="Overpass"/>
                <a:ea typeface="Overpass"/>
                <a:cs typeface="Overpass"/>
                <a:sym typeface="Overpass"/>
              </a:rPr>
              <a:t>goal : conduct training and predictions</a:t>
            </a:r>
            <a:endParaRPr sz="1900" b="1">
              <a:latin typeface="Overpass"/>
              <a:ea typeface="Overpass"/>
              <a:cs typeface="Overpass"/>
              <a:sym typeface="Overpass"/>
            </a:endParaRPr>
          </a:p>
        </p:txBody>
      </p:sp>
      <p:sp>
        <p:nvSpPr>
          <p:cNvPr id="2154" name="Google Shape;2154;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pic>
        <p:nvPicPr>
          <p:cNvPr id="2155" name="Google Shape;2155;p39"/>
          <p:cNvPicPr preferRelativeResize="0"/>
          <p:nvPr/>
        </p:nvPicPr>
        <p:blipFill>
          <a:blip r:embed="rId3">
            <a:alphaModFix/>
          </a:blip>
          <a:stretch>
            <a:fillRect/>
          </a:stretch>
        </p:blipFill>
        <p:spPr>
          <a:xfrm>
            <a:off x="5584125" y="1635450"/>
            <a:ext cx="3407650" cy="2535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991" name="Google Shape;2991;p69"/>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1000"/>
              </a:spcAft>
              <a:buSzPts val="1900"/>
              <a:buFont typeface="Overpass"/>
              <a:buChar char="●"/>
            </a:pPr>
            <a:r>
              <a:rPr lang="en" sz="1800">
                <a:latin typeface="Overpass"/>
                <a:ea typeface="Overpass"/>
                <a:cs typeface="Overpass"/>
                <a:sym typeface="Overpass"/>
              </a:rPr>
              <a:t>m</a:t>
            </a:r>
            <a:endParaRPr sz="1900" b="1">
              <a:latin typeface="Overpass"/>
              <a:ea typeface="Overpass"/>
              <a:cs typeface="Overpass"/>
              <a:sym typeface="Overpass"/>
            </a:endParaRPr>
          </a:p>
        </p:txBody>
      </p:sp>
      <p:sp>
        <p:nvSpPr>
          <p:cNvPr id="2992" name="Google Shape;2992;p6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Kyu Model-Old version</a:t>
            </a:r>
            <a:endParaRPr dirty="0"/>
          </a:p>
        </p:txBody>
      </p:sp>
      <p:pic>
        <p:nvPicPr>
          <p:cNvPr id="2993" name="Google Shape;2993;p69"/>
          <p:cNvPicPr preferRelativeResize="0"/>
          <p:nvPr/>
        </p:nvPicPr>
        <p:blipFill>
          <a:blip r:embed="rId3">
            <a:alphaModFix/>
          </a:blip>
          <a:stretch>
            <a:fillRect/>
          </a:stretch>
        </p:blipFill>
        <p:spPr>
          <a:xfrm>
            <a:off x="0" y="1040338"/>
            <a:ext cx="9144001" cy="3528424"/>
          </a:xfrm>
          <a:prstGeom prst="rect">
            <a:avLst/>
          </a:prstGeom>
          <a:noFill/>
          <a:ln>
            <a:noFill/>
          </a:ln>
        </p:spPr>
      </p:pic>
      <p:pic>
        <p:nvPicPr>
          <p:cNvPr id="2994" name="Google Shape;2994;p69"/>
          <p:cNvPicPr preferRelativeResize="0"/>
          <p:nvPr/>
        </p:nvPicPr>
        <p:blipFill>
          <a:blip r:embed="rId4">
            <a:alphaModFix/>
          </a:blip>
          <a:stretch>
            <a:fillRect/>
          </a:stretch>
        </p:blipFill>
        <p:spPr>
          <a:xfrm>
            <a:off x="900" y="1047244"/>
            <a:ext cx="9144001" cy="35146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991" name="Google Shape;2991;p69"/>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1000"/>
              </a:spcAft>
              <a:buSzPts val="1900"/>
              <a:buFont typeface="Overpass"/>
              <a:buChar char="●"/>
            </a:pPr>
            <a:r>
              <a:rPr lang="en" sz="1800">
                <a:latin typeface="Overpass"/>
                <a:ea typeface="Overpass"/>
                <a:cs typeface="Overpass"/>
                <a:sym typeface="Overpass"/>
              </a:rPr>
              <a:t>m</a:t>
            </a:r>
            <a:endParaRPr sz="1900" b="1">
              <a:latin typeface="Overpass"/>
              <a:ea typeface="Overpass"/>
              <a:cs typeface="Overpass"/>
              <a:sym typeface="Overpass"/>
            </a:endParaRPr>
          </a:p>
        </p:txBody>
      </p:sp>
      <p:sp>
        <p:nvSpPr>
          <p:cNvPr id="2992" name="Google Shape;2992;p6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Kyu Model-New version</a:t>
            </a:r>
            <a:endParaRPr dirty="0"/>
          </a:p>
        </p:txBody>
      </p:sp>
      <p:pic>
        <p:nvPicPr>
          <p:cNvPr id="2" name="圖片 1">
            <a:extLst>
              <a:ext uri="{FF2B5EF4-FFF2-40B4-BE49-F238E27FC236}">
                <a16:creationId xmlns:a16="http://schemas.microsoft.com/office/drawing/2014/main" id="{F052C592-4C49-0ACA-4AF6-F91BB292A6BE}"/>
              </a:ext>
            </a:extLst>
          </p:cNvPr>
          <p:cNvPicPr>
            <a:picLocks noChangeAspect="1"/>
          </p:cNvPicPr>
          <p:nvPr/>
        </p:nvPicPr>
        <p:blipFill>
          <a:blip r:embed="rId3"/>
          <a:stretch>
            <a:fillRect/>
          </a:stretch>
        </p:blipFill>
        <p:spPr>
          <a:xfrm>
            <a:off x="0" y="1047243"/>
            <a:ext cx="9144000" cy="2860043"/>
          </a:xfrm>
          <a:prstGeom prst="rect">
            <a:avLst/>
          </a:prstGeom>
        </p:spPr>
      </p:pic>
    </p:spTree>
    <p:extLst>
      <p:ext uri="{BB962C8B-B14F-4D97-AF65-F5344CB8AC3E}">
        <p14:creationId xmlns:p14="http://schemas.microsoft.com/office/powerpoint/2010/main" val="1991619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98"/>
        <p:cNvGrpSpPr/>
        <p:nvPr/>
      </p:nvGrpSpPr>
      <p:grpSpPr>
        <a:xfrm>
          <a:off x="0" y="0"/>
          <a:ext cx="0" cy="0"/>
          <a:chOff x="0" y="0"/>
          <a:chExt cx="0" cy="0"/>
        </a:xfrm>
      </p:grpSpPr>
      <p:sp>
        <p:nvSpPr>
          <p:cNvPr id="2999" name="Google Shape;2999;p70"/>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1000"/>
              </a:spcAft>
              <a:buSzPts val="1900"/>
              <a:buFont typeface="Overpass"/>
              <a:buChar char="●"/>
            </a:pPr>
            <a:r>
              <a:rPr lang="en" sz="1800">
                <a:latin typeface="Overpass"/>
                <a:ea typeface="Overpass"/>
                <a:cs typeface="Overpass"/>
                <a:sym typeface="Overpass"/>
              </a:rPr>
              <a:t>m</a:t>
            </a:r>
            <a:endParaRPr sz="1900" b="1">
              <a:latin typeface="Overpass"/>
              <a:ea typeface="Overpass"/>
              <a:cs typeface="Overpass"/>
              <a:sym typeface="Overpass"/>
            </a:endParaRPr>
          </a:p>
        </p:txBody>
      </p:sp>
      <p:sp>
        <p:nvSpPr>
          <p:cNvPr id="3000" name="Google Shape;3000;p7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Playing-style Model</a:t>
            </a:r>
            <a:endParaRPr/>
          </a:p>
        </p:txBody>
      </p:sp>
      <p:pic>
        <p:nvPicPr>
          <p:cNvPr id="3001" name="Google Shape;3001;p70"/>
          <p:cNvPicPr preferRelativeResize="0"/>
          <p:nvPr/>
        </p:nvPicPr>
        <p:blipFill>
          <a:blip r:embed="rId3">
            <a:alphaModFix/>
          </a:blip>
          <a:stretch>
            <a:fillRect/>
          </a:stretch>
        </p:blipFill>
        <p:spPr>
          <a:xfrm>
            <a:off x="0" y="1040338"/>
            <a:ext cx="9144001" cy="3528424"/>
          </a:xfrm>
          <a:prstGeom prst="rect">
            <a:avLst/>
          </a:prstGeom>
          <a:noFill/>
          <a:ln>
            <a:noFill/>
          </a:ln>
        </p:spPr>
      </p:pic>
      <p:pic>
        <p:nvPicPr>
          <p:cNvPr id="3002" name="Google Shape;3002;p70"/>
          <p:cNvPicPr preferRelativeResize="0"/>
          <p:nvPr/>
        </p:nvPicPr>
        <p:blipFill>
          <a:blip r:embed="rId4">
            <a:alphaModFix/>
          </a:blip>
          <a:stretch>
            <a:fillRect/>
          </a:stretch>
        </p:blipFill>
        <p:spPr>
          <a:xfrm>
            <a:off x="900" y="1047244"/>
            <a:ext cx="9144001" cy="3514613"/>
          </a:xfrm>
          <a:prstGeom prst="rect">
            <a:avLst/>
          </a:prstGeom>
          <a:noFill/>
          <a:ln>
            <a:noFill/>
          </a:ln>
        </p:spPr>
      </p:pic>
      <p:pic>
        <p:nvPicPr>
          <p:cNvPr id="3003" name="Google Shape;3003;p70"/>
          <p:cNvPicPr preferRelativeResize="0"/>
          <p:nvPr/>
        </p:nvPicPr>
        <p:blipFill>
          <a:blip r:embed="rId5">
            <a:alphaModFix/>
          </a:blip>
          <a:stretch>
            <a:fillRect/>
          </a:stretch>
        </p:blipFill>
        <p:spPr>
          <a:xfrm>
            <a:off x="900" y="1047250"/>
            <a:ext cx="9143999" cy="49377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07"/>
        <p:cNvGrpSpPr/>
        <p:nvPr/>
      </p:nvGrpSpPr>
      <p:grpSpPr>
        <a:xfrm>
          <a:off x="0" y="0"/>
          <a:ext cx="0" cy="0"/>
          <a:chOff x="0" y="0"/>
          <a:chExt cx="0" cy="0"/>
        </a:xfrm>
      </p:grpSpPr>
      <p:sp>
        <p:nvSpPr>
          <p:cNvPr id="3008" name="Google Shape;3008;p71"/>
          <p:cNvSpPr txBox="1">
            <a:spLocks noGrp="1"/>
          </p:cNvSpPr>
          <p:nvPr>
            <p:ph type="ctrTitle"/>
          </p:nvPr>
        </p:nvSpPr>
        <p:spPr>
          <a:xfrm>
            <a:off x="1019959" y="0"/>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Public_test &amp; Leaderboard [46/508]</a:t>
            </a:r>
            <a:endParaRPr/>
          </a:p>
        </p:txBody>
      </p:sp>
      <p:pic>
        <p:nvPicPr>
          <p:cNvPr id="3009" name="Google Shape;3009;p71"/>
          <p:cNvPicPr preferRelativeResize="0"/>
          <p:nvPr/>
        </p:nvPicPr>
        <p:blipFill>
          <a:blip r:embed="rId3">
            <a:alphaModFix/>
          </a:blip>
          <a:stretch>
            <a:fillRect/>
          </a:stretch>
        </p:blipFill>
        <p:spPr>
          <a:xfrm>
            <a:off x="1416238" y="577800"/>
            <a:ext cx="6879925" cy="2791750"/>
          </a:xfrm>
          <a:prstGeom prst="rect">
            <a:avLst/>
          </a:prstGeom>
          <a:noFill/>
          <a:ln>
            <a:noFill/>
          </a:ln>
        </p:spPr>
      </p:pic>
      <p:pic>
        <p:nvPicPr>
          <p:cNvPr id="3010" name="Google Shape;3010;p71"/>
          <p:cNvPicPr preferRelativeResize="0"/>
          <p:nvPr/>
        </p:nvPicPr>
        <p:blipFill>
          <a:blip r:embed="rId4">
            <a:alphaModFix/>
          </a:blip>
          <a:stretch>
            <a:fillRect/>
          </a:stretch>
        </p:blipFill>
        <p:spPr>
          <a:xfrm>
            <a:off x="2154200" y="3589325"/>
            <a:ext cx="5391900" cy="1462675"/>
          </a:xfrm>
          <a:prstGeom prst="rect">
            <a:avLst/>
          </a:prstGeom>
          <a:noFill/>
          <a:ln>
            <a:noFill/>
          </a:ln>
        </p:spPr>
      </p:pic>
      <p:pic>
        <p:nvPicPr>
          <p:cNvPr id="3011" name="Google Shape;3011;p71"/>
          <p:cNvPicPr preferRelativeResize="0"/>
          <p:nvPr/>
        </p:nvPicPr>
        <p:blipFill>
          <a:blip r:embed="rId5">
            <a:alphaModFix/>
          </a:blip>
          <a:stretch>
            <a:fillRect/>
          </a:stretch>
        </p:blipFill>
        <p:spPr>
          <a:xfrm>
            <a:off x="1416250" y="2857375"/>
            <a:ext cx="6879900" cy="590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sp>
        <p:nvSpPr>
          <p:cNvPr id="3016" name="Google Shape;3016;p72"/>
          <p:cNvSpPr txBox="1">
            <a:spLocks noGrp="1"/>
          </p:cNvSpPr>
          <p:nvPr>
            <p:ph type="ctrTitle"/>
          </p:nvPr>
        </p:nvSpPr>
        <p:spPr>
          <a:xfrm>
            <a:off x="1019959" y="0"/>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Private_test &amp; Leaderboard [48/508]</a:t>
            </a:r>
            <a:endParaRPr/>
          </a:p>
        </p:txBody>
      </p:sp>
      <p:pic>
        <p:nvPicPr>
          <p:cNvPr id="3017" name="Google Shape;3017;p72"/>
          <p:cNvPicPr preferRelativeResize="0"/>
          <p:nvPr/>
        </p:nvPicPr>
        <p:blipFill>
          <a:blip r:embed="rId3">
            <a:alphaModFix/>
          </a:blip>
          <a:stretch>
            <a:fillRect/>
          </a:stretch>
        </p:blipFill>
        <p:spPr>
          <a:xfrm>
            <a:off x="1416250" y="577800"/>
            <a:ext cx="6879901" cy="4620950"/>
          </a:xfrm>
          <a:prstGeom prst="rect">
            <a:avLst/>
          </a:prstGeom>
          <a:noFill/>
          <a:ln>
            <a:noFill/>
          </a:ln>
        </p:spPr>
      </p:pic>
      <p:pic>
        <p:nvPicPr>
          <p:cNvPr id="3018" name="Google Shape;3018;p72"/>
          <p:cNvPicPr preferRelativeResize="0"/>
          <p:nvPr/>
        </p:nvPicPr>
        <p:blipFill>
          <a:blip r:embed="rId4">
            <a:alphaModFix/>
          </a:blip>
          <a:stretch>
            <a:fillRect/>
          </a:stretch>
        </p:blipFill>
        <p:spPr>
          <a:xfrm>
            <a:off x="1416250" y="2998775"/>
            <a:ext cx="6879900" cy="590550"/>
          </a:xfrm>
          <a:prstGeom prst="rect">
            <a:avLst/>
          </a:prstGeom>
          <a:noFill/>
          <a:ln>
            <a:noFill/>
          </a:ln>
        </p:spPr>
      </p:pic>
      <p:pic>
        <p:nvPicPr>
          <p:cNvPr id="3019" name="Google Shape;3019;p72"/>
          <p:cNvPicPr preferRelativeResize="0"/>
          <p:nvPr/>
        </p:nvPicPr>
        <p:blipFill>
          <a:blip r:embed="rId5">
            <a:alphaModFix/>
          </a:blip>
          <a:stretch>
            <a:fillRect/>
          </a:stretch>
        </p:blipFill>
        <p:spPr>
          <a:xfrm>
            <a:off x="1786100" y="3589325"/>
            <a:ext cx="5601474" cy="1609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63"/>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lnSpc>
                <a:spcPct val="150000"/>
              </a:lnSpc>
              <a:spcBef>
                <a:spcPts val="0"/>
              </a:spcBef>
              <a:spcAft>
                <a:spcPts val="0"/>
              </a:spcAft>
              <a:buSzPts val="1900"/>
              <a:buFont typeface="Overpass"/>
              <a:buChar char="●"/>
            </a:pPr>
            <a:r>
              <a:rPr lang="en-US" sz="1800" dirty="0">
                <a:latin typeface="Overpass"/>
                <a:ea typeface="Overpass"/>
                <a:cs typeface="Overpass"/>
                <a:sym typeface="Overpass"/>
              </a:rPr>
              <a:t>Go itself is a complex game, making this project highly challenging. Conducting a comprehensive evaluation across various skill levels and styles involved analyzing others' playing styles, imitating them, predicting the next moves, and identifying different playing styles. This deepened our application and understanding of deep learning.</a:t>
            </a:r>
          </a:p>
          <a:p>
            <a:pPr marL="457200" lvl="0" indent="-349250" algn="l" rtl="0">
              <a:lnSpc>
                <a:spcPct val="150000"/>
              </a:lnSpc>
              <a:spcBef>
                <a:spcPts val="0"/>
              </a:spcBef>
              <a:spcAft>
                <a:spcPts val="0"/>
              </a:spcAft>
              <a:buSzPts val="1900"/>
              <a:buFont typeface="Overpass"/>
              <a:buChar char="●"/>
            </a:pPr>
            <a:endParaRPr lang="en-US" sz="1800" dirty="0">
              <a:latin typeface="Overpass"/>
              <a:ea typeface="Overpass"/>
              <a:cs typeface="Overpass"/>
              <a:sym typeface="Overpass"/>
            </a:endParaRPr>
          </a:p>
          <a:p>
            <a:pPr marL="457200" lvl="0" indent="-349250" algn="l" rtl="0">
              <a:lnSpc>
                <a:spcPct val="150000"/>
              </a:lnSpc>
              <a:spcBef>
                <a:spcPts val="0"/>
              </a:spcBef>
              <a:spcAft>
                <a:spcPts val="0"/>
              </a:spcAft>
              <a:buSzPts val="1900"/>
              <a:buFont typeface="Overpass"/>
              <a:buChar char="●"/>
            </a:pPr>
            <a:r>
              <a:rPr lang="en-US" sz="1800" dirty="0">
                <a:latin typeface="Overpass"/>
                <a:ea typeface="Overpass"/>
                <a:cs typeface="Overpass"/>
                <a:sym typeface="Overpass"/>
              </a:rPr>
              <a:t>While the model trained on the training set exhibited high accuracy, there remains ample room for improvement upon testing with the official dataset.</a:t>
            </a:r>
          </a:p>
        </p:txBody>
      </p:sp>
      <p:sp>
        <p:nvSpPr>
          <p:cNvPr id="2949" name="Google Shape;2949;p6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643263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63"/>
          <p:cNvSpPr txBox="1">
            <a:spLocks noGrp="1"/>
          </p:cNvSpPr>
          <p:nvPr>
            <p:ph type="subTitle" idx="1"/>
          </p:nvPr>
        </p:nvSpPr>
        <p:spPr>
          <a:xfrm>
            <a:off x="880867" y="891500"/>
            <a:ext cx="7704000" cy="2657700"/>
          </a:xfrm>
          <a:prstGeom prst="rect">
            <a:avLst/>
          </a:prstGeom>
        </p:spPr>
        <p:txBody>
          <a:bodyPr spcFirstLastPara="1" wrap="square" lIns="91425" tIns="91425" rIns="91425" bIns="91425" anchor="ctr" anchorCtr="0">
            <a:noAutofit/>
          </a:bodyPr>
          <a:lstStyle/>
          <a:p>
            <a:pPr marL="457200" lvl="0" indent="-349250" algn="l" rtl="0">
              <a:lnSpc>
                <a:spcPct val="150000"/>
              </a:lnSpc>
              <a:spcBef>
                <a:spcPts val="0"/>
              </a:spcBef>
              <a:spcAft>
                <a:spcPts val="0"/>
              </a:spcAft>
              <a:buSzPts val="1900"/>
              <a:buFont typeface="Overpass"/>
              <a:buChar char="●"/>
            </a:pPr>
            <a:endParaRPr lang="en-US" sz="1800" dirty="0">
              <a:latin typeface="Overpass"/>
              <a:ea typeface="Overpass"/>
              <a:cs typeface="Overpass"/>
              <a:sym typeface="Overpass"/>
            </a:endParaRPr>
          </a:p>
          <a:p>
            <a:pPr marL="457200" lvl="0" indent="-349250" algn="l" rtl="0">
              <a:lnSpc>
                <a:spcPct val="150000"/>
              </a:lnSpc>
              <a:spcBef>
                <a:spcPts val="0"/>
              </a:spcBef>
              <a:spcAft>
                <a:spcPts val="0"/>
              </a:spcAft>
              <a:buSzPts val="1900"/>
              <a:buFont typeface="Overpass"/>
              <a:buChar char="●"/>
            </a:pPr>
            <a:r>
              <a:rPr lang="en-US" sz="1800" dirty="0">
                <a:latin typeface="Overpass"/>
                <a:ea typeface="Overpass"/>
                <a:cs typeface="Overpass"/>
                <a:sym typeface="Overpass"/>
              </a:rPr>
              <a:t>Enhancements could include more precise and multifaceted feature extraction, experimenting with different activation functions, employing additional regularization or adjusting convolutional layers, along with variations in training volume and fine-tuning the learning process to prevent overfitting.</a:t>
            </a:r>
            <a:endParaRPr sz="1900" b="1" dirty="0">
              <a:latin typeface="Overpass"/>
              <a:ea typeface="Overpass"/>
              <a:cs typeface="Overpass"/>
              <a:sym typeface="Overpass"/>
            </a:endParaRPr>
          </a:p>
        </p:txBody>
      </p:sp>
      <p:sp>
        <p:nvSpPr>
          <p:cNvPr id="2949" name="Google Shape;2949;p6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88505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63"/>
          <p:cNvSpPr txBox="1">
            <a:spLocks noGrp="1"/>
          </p:cNvSpPr>
          <p:nvPr>
            <p:ph type="subTitle" idx="1"/>
          </p:nvPr>
        </p:nvSpPr>
        <p:spPr>
          <a:xfrm>
            <a:off x="1103079" y="16281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"Mastering the game of Go with deep neural networks and tree search"</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David Silver, Aja Huang, Chris J. Maddison, et al.</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Nature, vol. 529, no. 7587, pp. 484-489, 2016.</a:t>
            </a:r>
          </a:p>
          <a:p>
            <a:pPr marL="457200" lvl="0" indent="-349250" algn="l" rtl="0">
              <a:spcBef>
                <a:spcPts val="0"/>
              </a:spcBef>
              <a:spcAft>
                <a:spcPts val="0"/>
              </a:spcAft>
              <a:buSzPts val="1900"/>
              <a:buFont typeface="Overpass"/>
              <a:buChar char="●"/>
            </a:pPr>
            <a:endParaRPr lang="en-US" altLang="zh-TW" sz="1600" dirty="0">
              <a:latin typeface="Overpass"/>
              <a:ea typeface="Overpass"/>
              <a:cs typeface="Overpass"/>
              <a:sym typeface="Overpass"/>
            </a:endParaRP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"Mastering Chess and Shogi by Self-Play with a General Reinforcement Learning Algorithm"</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David Silver, Thomas Hubert, Julian </a:t>
            </a:r>
            <a:r>
              <a:rPr lang="en-US" altLang="zh-TW" sz="1600" dirty="0" err="1">
                <a:latin typeface="Overpass"/>
                <a:ea typeface="Overpass"/>
                <a:cs typeface="Overpass"/>
                <a:sym typeface="Overpass"/>
              </a:rPr>
              <a:t>Schrittwieser</a:t>
            </a:r>
            <a:r>
              <a:rPr lang="en-US" altLang="zh-TW" sz="1600" dirty="0">
                <a:latin typeface="Overpass"/>
                <a:ea typeface="Overpass"/>
                <a:cs typeface="Overpass"/>
                <a:sym typeface="Overpass"/>
              </a:rPr>
              <a:t>, et al.</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Science, vol. 362, no. 6419, pp. 1140-1144, 2018.</a:t>
            </a:r>
          </a:p>
          <a:p>
            <a:pPr marL="457200" lvl="0" indent="-349250" algn="l" rtl="0">
              <a:spcBef>
                <a:spcPts val="0"/>
              </a:spcBef>
              <a:spcAft>
                <a:spcPts val="0"/>
              </a:spcAft>
              <a:buSzPts val="1900"/>
              <a:buFont typeface="Overpass"/>
              <a:buChar char="●"/>
            </a:pPr>
            <a:endParaRPr lang="en-US" altLang="zh-TW" sz="1600" dirty="0">
              <a:latin typeface="Overpass"/>
              <a:ea typeface="Overpass"/>
              <a:cs typeface="Overpass"/>
              <a:sym typeface="Overpass"/>
            </a:endParaRP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"Training deep convolutional neural networks to play Go"</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Christopher Clark, Amos </a:t>
            </a:r>
            <a:r>
              <a:rPr lang="en-US" altLang="zh-TW" sz="1600" dirty="0" err="1">
                <a:latin typeface="Overpass"/>
                <a:ea typeface="Overpass"/>
                <a:cs typeface="Overpass"/>
                <a:sym typeface="Overpass"/>
              </a:rPr>
              <a:t>Storkey</a:t>
            </a:r>
            <a:endParaRPr lang="en-US" altLang="zh-TW" sz="1600" dirty="0">
              <a:latin typeface="Overpass"/>
              <a:ea typeface="Overpass"/>
              <a:cs typeface="Overpass"/>
              <a:sym typeface="Overpass"/>
            </a:endParaRPr>
          </a:p>
          <a:p>
            <a:pPr marL="457200" lvl="0" indent="-349250" algn="l" rtl="0">
              <a:spcBef>
                <a:spcPts val="0"/>
              </a:spcBef>
              <a:spcAft>
                <a:spcPts val="0"/>
              </a:spcAft>
              <a:buSzPts val="1900"/>
              <a:buFont typeface="Overpass"/>
              <a:buChar char="●"/>
            </a:pPr>
            <a:r>
              <a:rPr lang="en-US" altLang="zh-TW" sz="1600" dirty="0" err="1">
                <a:latin typeface="Overpass"/>
                <a:ea typeface="Overpass"/>
                <a:cs typeface="Overpass"/>
                <a:sym typeface="Overpass"/>
              </a:rPr>
              <a:t>arXiv</a:t>
            </a:r>
            <a:r>
              <a:rPr lang="en-US" altLang="zh-TW" sz="1600" dirty="0">
                <a:latin typeface="Overpass"/>
                <a:ea typeface="Overpass"/>
                <a:cs typeface="Overpass"/>
                <a:sym typeface="Overpass"/>
              </a:rPr>
              <a:t> preprint arXiv:1412.3409, 2014.</a:t>
            </a:r>
          </a:p>
          <a:p>
            <a:pPr marL="457200" lvl="0" indent="-349250" algn="l" rtl="0">
              <a:spcBef>
                <a:spcPts val="0"/>
              </a:spcBef>
              <a:spcAft>
                <a:spcPts val="0"/>
              </a:spcAft>
              <a:buSzPts val="1900"/>
              <a:buFont typeface="Overpass"/>
              <a:buChar char="●"/>
            </a:pPr>
            <a:endParaRPr lang="en-US" altLang="zh-TW" sz="1600" dirty="0">
              <a:latin typeface="Overpass"/>
              <a:ea typeface="Overpass"/>
              <a:cs typeface="Overpass"/>
              <a:sym typeface="Overpass"/>
            </a:endParaRP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"ImageNet Classification with Deep Convolutional Neural Networks"</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Alex </a:t>
            </a:r>
            <a:r>
              <a:rPr lang="en-US" altLang="zh-TW" sz="1600" dirty="0" err="1">
                <a:latin typeface="Overpass"/>
                <a:ea typeface="Overpass"/>
                <a:cs typeface="Overpass"/>
                <a:sym typeface="Overpass"/>
              </a:rPr>
              <a:t>Krizhevsky</a:t>
            </a:r>
            <a:r>
              <a:rPr lang="en-US" altLang="zh-TW" sz="1600" dirty="0">
                <a:latin typeface="Overpass"/>
                <a:ea typeface="Overpass"/>
                <a:cs typeface="Overpass"/>
                <a:sym typeface="Overpass"/>
              </a:rPr>
              <a:t>, Ilya </a:t>
            </a:r>
            <a:r>
              <a:rPr lang="en-US" altLang="zh-TW" sz="1600" dirty="0" err="1">
                <a:latin typeface="Overpass"/>
                <a:ea typeface="Overpass"/>
                <a:cs typeface="Overpass"/>
                <a:sym typeface="Overpass"/>
              </a:rPr>
              <a:t>Sutskever</a:t>
            </a:r>
            <a:r>
              <a:rPr lang="en-US" altLang="zh-TW" sz="1600" dirty="0">
                <a:latin typeface="Overpass"/>
                <a:ea typeface="Overpass"/>
                <a:cs typeface="Overpass"/>
                <a:sym typeface="Overpass"/>
              </a:rPr>
              <a:t>, Geoffrey E. Hinton</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Advances in Neural Information Processing Systems (NIPS), 2012.</a:t>
            </a:r>
          </a:p>
        </p:txBody>
      </p:sp>
      <p:sp>
        <p:nvSpPr>
          <p:cNvPr id="2949" name="Google Shape;2949;p6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tLang="zh-TW" dirty="0"/>
              <a:t>Reference</a:t>
            </a:r>
            <a:endParaRPr dirty="0"/>
          </a:p>
        </p:txBody>
      </p:sp>
    </p:spTree>
    <p:extLst>
      <p:ext uri="{BB962C8B-B14F-4D97-AF65-F5344CB8AC3E}">
        <p14:creationId xmlns:p14="http://schemas.microsoft.com/office/powerpoint/2010/main" val="3971537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pic>
        <p:nvPicPr>
          <p:cNvPr id="3024" name="Google Shape;3024;p73"/>
          <p:cNvPicPr preferRelativeResize="0"/>
          <p:nvPr/>
        </p:nvPicPr>
        <p:blipFill>
          <a:blip r:embed="rId3">
            <a:alphaModFix/>
          </a:blip>
          <a:stretch>
            <a:fillRect/>
          </a:stretch>
        </p:blipFill>
        <p:spPr>
          <a:xfrm>
            <a:off x="6575058" y="3002911"/>
            <a:ext cx="1312901" cy="973713"/>
          </a:xfrm>
          <a:prstGeom prst="rect">
            <a:avLst/>
          </a:prstGeom>
          <a:noFill/>
          <a:ln>
            <a:noFill/>
          </a:ln>
        </p:spPr>
      </p:pic>
      <p:pic>
        <p:nvPicPr>
          <p:cNvPr id="3025" name="Google Shape;3025;p73"/>
          <p:cNvPicPr preferRelativeResize="0"/>
          <p:nvPr/>
        </p:nvPicPr>
        <p:blipFill>
          <a:blip r:embed="rId4">
            <a:alphaModFix/>
          </a:blip>
          <a:stretch>
            <a:fillRect/>
          </a:stretch>
        </p:blipFill>
        <p:spPr>
          <a:xfrm rot="5400000">
            <a:off x="6793241" y="3064986"/>
            <a:ext cx="2287099" cy="720674"/>
          </a:xfrm>
          <a:prstGeom prst="rect">
            <a:avLst/>
          </a:prstGeom>
          <a:noFill/>
          <a:ln>
            <a:noFill/>
          </a:ln>
        </p:spPr>
      </p:pic>
      <p:pic>
        <p:nvPicPr>
          <p:cNvPr id="3026" name="Google Shape;3026;p73"/>
          <p:cNvPicPr preferRelativeResize="0"/>
          <p:nvPr/>
        </p:nvPicPr>
        <p:blipFill>
          <a:blip r:embed="rId5">
            <a:alphaModFix/>
          </a:blip>
          <a:stretch>
            <a:fillRect/>
          </a:stretch>
        </p:blipFill>
        <p:spPr>
          <a:xfrm>
            <a:off x="5747629" y="1494426"/>
            <a:ext cx="1312906" cy="1663026"/>
          </a:xfrm>
          <a:prstGeom prst="rect">
            <a:avLst/>
          </a:prstGeom>
          <a:noFill/>
          <a:ln>
            <a:noFill/>
          </a:ln>
        </p:spPr>
      </p:pic>
      <p:pic>
        <p:nvPicPr>
          <p:cNvPr id="3027" name="Google Shape;3027;p73"/>
          <p:cNvPicPr preferRelativeResize="0"/>
          <p:nvPr/>
        </p:nvPicPr>
        <p:blipFill>
          <a:blip r:embed="rId6">
            <a:alphaModFix/>
          </a:blip>
          <a:stretch>
            <a:fillRect/>
          </a:stretch>
        </p:blipFill>
        <p:spPr>
          <a:xfrm>
            <a:off x="7995085" y="2100292"/>
            <a:ext cx="376267" cy="2158245"/>
          </a:xfrm>
          <a:prstGeom prst="rect">
            <a:avLst/>
          </a:prstGeom>
          <a:noFill/>
          <a:ln>
            <a:noFill/>
          </a:ln>
        </p:spPr>
      </p:pic>
      <p:pic>
        <p:nvPicPr>
          <p:cNvPr id="3028" name="Google Shape;3028;p73"/>
          <p:cNvPicPr preferRelativeResize="0"/>
          <p:nvPr/>
        </p:nvPicPr>
        <p:blipFill>
          <a:blip r:embed="rId7">
            <a:alphaModFix/>
          </a:blip>
          <a:stretch>
            <a:fillRect/>
          </a:stretch>
        </p:blipFill>
        <p:spPr>
          <a:xfrm>
            <a:off x="6122577" y="1492647"/>
            <a:ext cx="376277" cy="1442431"/>
          </a:xfrm>
          <a:prstGeom prst="rect">
            <a:avLst/>
          </a:prstGeom>
          <a:noFill/>
          <a:ln>
            <a:noFill/>
          </a:ln>
        </p:spPr>
      </p:pic>
      <p:pic>
        <p:nvPicPr>
          <p:cNvPr id="3029" name="Google Shape;3029;p73"/>
          <p:cNvPicPr preferRelativeResize="0"/>
          <p:nvPr/>
        </p:nvPicPr>
        <p:blipFill>
          <a:blip r:embed="rId8">
            <a:alphaModFix/>
          </a:blip>
          <a:stretch>
            <a:fillRect/>
          </a:stretch>
        </p:blipFill>
        <p:spPr>
          <a:xfrm rot="5400000">
            <a:off x="6078256" y="3212895"/>
            <a:ext cx="464918" cy="2158216"/>
          </a:xfrm>
          <a:prstGeom prst="rect">
            <a:avLst/>
          </a:prstGeom>
          <a:noFill/>
          <a:ln>
            <a:noFill/>
          </a:ln>
        </p:spPr>
      </p:pic>
      <p:pic>
        <p:nvPicPr>
          <p:cNvPr id="3030" name="Google Shape;3030;p73"/>
          <p:cNvPicPr preferRelativeResize="0"/>
          <p:nvPr/>
        </p:nvPicPr>
        <p:blipFill>
          <a:blip r:embed="rId9">
            <a:alphaModFix/>
          </a:blip>
          <a:stretch>
            <a:fillRect/>
          </a:stretch>
        </p:blipFill>
        <p:spPr>
          <a:xfrm>
            <a:off x="4106682" y="1492654"/>
            <a:ext cx="519677" cy="1324622"/>
          </a:xfrm>
          <a:prstGeom prst="rect">
            <a:avLst/>
          </a:prstGeom>
          <a:noFill/>
          <a:ln>
            <a:noFill/>
          </a:ln>
        </p:spPr>
      </p:pic>
      <p:pic>
        <p:nvPicPr>
          <p:cNvPr id="3031" name="Google Shape;3031;p73"/>
          <p:cNvPicPr preferRelativeResize="0"/>
          <p:nvPr/>
        </p:nvPicPr>
        <p:blipFill>
          <a:blip r:embed="rId10">
            <a:alphaModFix/>
          </a:blip>
          <a:stretch>
            <a:fillRect/>
          </a:stretch>
        </p:blipFill>
        <p:spPr>
          <a:xfrm rot="5400000">
            <a:off x="2589006" y="3236170"/>
            <a:ext cx="1458149" cy="1190058"/>
          </a:xfrm>
          <a:prstGeom prst="rect">
            <a:avLst/>
          </a:prstGeom>
          <a:noFill/>
          <a:ln>
            <a:noFill/>
          </a:ln>
        </p:spPr>
      </p:pic>
      <p:pic>
        <p:nvPicPr>
          <p:cNvPr id="3032" name="Google Shape;3032;p73"/>
          <p:cNvPicPr preferRelativeResize="0"/>
          <p:nvPr/>
        </p:nvPicPr>
        <p:blipFill>
          <a:blip r:embed="rId11">
            <a:alphaModFix/>
          </a:blip>
          <a:stretch>
            <a:fillRect/>
          </a:stretch>
        </p:blipFill>
        <p:spPr>
          <a:xfrm>
            <a:off x="5092279" y="1645375"/>
            <a:ext cx="426101" cy="2158245"/>
          </a:xfrm>
          <a:prstGeom prst="rect">
            <a:avLst/>
          </a:prstGeom>
          <a:noFill/>
          <a:ln>
            <a:noFill/>
          </a:ln>
        </p:spPr>
      </p:pic>
      <p:pic>
        <p:nvPicPr>
          <p:cNvPr id="3033" name="Google Shape;3033;p73"/>
          <p:cNvPicPr preferRelativeResize="0"/>
          <p:nvPr/>
        </p:nvPicPr>
        <p:blipFill>
          <a:blip r:embed="rId12">
            <a:alphaModFix/>
          </a:blip>
          <a:stretch>
            <a:fillRect/>
          </a:stretch>
        </p:blipFill>
        <p:spPr>
          <a:xfrm rot="1156742">
            <a:off x="2605257" y="2350628"/>
            <a:ext cx="2136970" cy="1744068"/>
          </a:xfrm>
          <a:prstGeom prst="rect">
            <a:avLst/>
          </a:prstGeom>
          <a:noFill/>
          <a:ln>
            <a:noFill/>
          </a:ln>
        </p:spPr>
      </p:pic>
      <p:pic>
        <p:nvPicPr>
          <p:cNvPr id="3034" name="Google Shape;3034;p73"/>
          <p:cNvPicPr preferRelativeResize="0"/>
          <p:nvPr/>
        </p:nvPicPr>
        <p:blipFill>
          <a:blip r:embed="rId13">
            <a:alphaModFix/>
          </a:blip>
          <a:stretch>
            <a:fillRect/>
          </a:stretch>
        </p:blipFill>
        <p:spPr>
          <a:xfrm>
            <a:off x="797061" y="2410651"/>
            <a:ext cx="939000" cy="2158222"/>
          </a:xfrm>
          <a:prstGeom prst="rect">
            <a:avLst/>
          </a:prstGeom>
          <a:noFill/>
          <a:ln>
            <a:noFill/>
          </a:ln>
        </p:spPr>
      </p:pic>
      <p:pic>
        <p:nvPicPr>
          <p:cNvPr id="3035" name="Google Shape;3035;p73"/>
          <p:cNvPicPr preferRelativeResize="0"/>
          <p:nvPr/>
        </p:nvPicPr>
        <p:blipFill>
          <a:blip r:embed="rId7">
            <a:alphaModFix/>
          </a:blip>
          <a:stretch>
            <a:fillRect/>
          </a:stretch>
        </p:blipFill>
        <p:spPr>
          <a:xfrm rot="5400000">
            <a:off x="3370457" y="1025860"/>
            <a:ext cx="519677" cy="1992131"/>
          </a:xfrm>
          <a:prstGeom prst="rect">
            <a:avLst/>
          </a:prstGeom>
          <a:noFill/>
          <a:ln>
            <a:noFill/>
          </a:ln>
        </p:spPr>
      </p:pic>
      <p:pic>
        <p:nvPicPr>
          <p:cNvPr id="3036" name="Google Shape;3036;p73"/>
          <p:cNvPicPr preferRelativeResize="0"/>
          <p:nvPr/>
        </p:nvPicPr>
        <p:blipFill>
          <a:blip r:embed="rId14">
            <a:alphaModFix amt="87000"/>
          </a:blip>
          <a:stretch>
            <a:fillRect/>
          </a:stretch>
        </p:blipFill>
        <p:spPr>
          <a:xfrm>
            <a:off x="1736057" y="1370157"/>
            <a:ext cx="1014648" cy="2158220"/>
          </a:xfrm>
          <a:prstGeom prst="rect">
            <a:avLst/>
          </a:prstGeom>
          <a:noFill/>
          <a:ln>
            <a:noFill/>
          </a:ln>
        </p:spPr>
      </p:pic>
      <p:pic>
        <p:nvPicPr>
          <p:cNvPr id="3037" name="Google Shape;3037;p73"/>
          <p:cNvPicPr preferRelativeResize="0"/>
          <p:nvPr/>
        </p:nvPicPr>
        <p:blipFill>
          <a:blip r:embed="rId7">
            <a:alphaModFix/>
          </a:blip>
          <a:stretch>
            <a:fillRect/>
          </a:stretch>
        </p:blipFill>
        <p:spPr>
          <a:xfrm>
            <a:off x="797059" y="2046759"/>
            <a:ext cx="519677" cy="1992131"/>
          </a:xfrm>
          <a:prstGeom prst="rect">
            <a:avLst/>
          </a:prstGeom>
          <a:noFill/>
          <a:ln>
            <a:noFill/>
          </a:ln>
        </p:spPr>
      </p:pic>
      <p:sp>
        <p:nvSpPr>
          <p:cNvPr id="3038" name="Google Shape;3038;p73"/>
          <p:cNvSpPr txBox="1">
            <a:spLocks noGrp="1"/>
          </p:cNvSpPr>
          <p:nvPr>
            <p:ph type="ctrTitle"/>
          </p:nvPr>
        </p:nvSpPr>
        <p:spPr>
          <a:xfrm>
            <a:off x="735746" y="25243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300">
                <a:latin typeface="Overpass ExtraBold"/>
                <a:ea typeface="Overpass ExtraBold"/>
                <a:cs typeface="Overpass ExtraBold"/>
                <a:sym typeface="Overpass ExtraBold"/>
              </a:rPr>
              <a:t>Thanks for listening</a:t>
            </a:r>
            <a:endParaRPr sz="2300">
              <a:latin typeface="Overpass ExtraBold"/>
              <a:ea typeface="Overpass ExtraBold"/>
              <a:cs typeface="Overpass ExtraBold"/>
              <a:sym typeface="Overpass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40"/>
          <p:cNvSpPr txBox="1">
            <a:spLocks noGrp="1"/>
          </p:cNvSpPr>
          <p:nvPr>
            <p:ph type="subTitle" idx="1"/>
          </p:nvPr>
        </p:nvSpPr>
        <p:spPr>
          <a:xfrm>
            <a:off x="720000" y="1475700"/>
            <a:ext cx="4567200" cy="26577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simulates two levels of Go playing strength</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predictions are made for the next move on the current Go board, with accuracy indicating whether the predicted move matches the actual move on the given board.</a:t>
            </a:r>
            <a:endParaRPr sz="1800">
              <a:latin typeface="Overpass"/>
              <a:ea typeface="Overpass"/>
              <a:cs typeface="Overpass"/>
              <a:sym typeface="Overpass"/>
            </a:endParaRPr>
          </a:p>
          <a:p>
            <a:pPr marL="457200" lvl="0" indent="-342900" algn="l" rtl="0">
              <a:spcBef>
                <a:spcPts val="1000"/>
              </a:spcBef>
              <a:spcAft>
                <a:spcPts val="1000"/>
              </a:spcAft>
              <a:buSzPts val="1800"/>
              <a:buFont typeface="Overpass"/>
              <a:buChar char="●"/>
            </a:pPr>
            <a:r>
              <a:rPr lang="en" sz="1800">
                <a:latin typeface="Overpass"/>
                <a:ea typeface="Overpass"/>
                <a:cs typeface="Overpass"/>
                <a:sym typeface="Overpass"/>
              </a:rPr>
              <a:t>identify the playing style in specific game situations</a:t>
            </a:r>
            <a:endParaRPr sz="1800">
              <a:latin typeface="Overpass"/>
              <a:ea typeface="Overpass"/>
              <a:cs typeface="Overpass"/>
              <a:sym typeface="Overpass"/>
            </a:endParaRPr>
          </a:p>
        </p:txBody>
      </p:sp>
      <p:sp>
        <p:nvSpPr>
          <p:cNvPr id="2161" name="Google Shape;2161;p4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pic>
        <p:nvPicPr>
          <p:cNvPr id="2162" name="Google Shape;2162;p40"/>
          <p:cNvPicPr preferRelativeResize="0"/>
          <p:nvPr/>
        </p:nvPicPr>
        <p:blipFill>
          <a:blip r:embed="rId3">
            <a:alphaModFix amt="55000"/>
          </a:blip>
          <a:stretch>
            <a:fillRect/>
          </a:stretch>
        </p:blipFill>
        <p:spPr>
          <a:xfrm>
            <a:off x="5548986" y="2825734"/>
            <a:ext cx="1417157" cy="1413064"/>
          </a:xfrm>
          <a:prstGeom prst="rect">
            <a:avLst/>
          </a:prstGeom>
          <a:noFill/>
          <a:ln>
            <a:noFill/>
          </a:ln>
        </p:spPr>
      </p:pic>
      <p:sp>
        <p:nvSpPr>
          <p:cNvPr id="2163" name="Google Shape;2163;p40"/>
          <p:cNvSpPr txBox="1"/>
          <p:nvPr/>
        </p:nvSpPr>
        <p:spPr>
          <a:xfrm>
            <a:off x="5443000" y="3358325"/>
            <a:ext cx="15693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Balanced</a:t>
            </a:r>
            <a:endParaRPr sz="1700">
              <a:solidFill>
                <a:schemeClr val="dk2"/>
              </a:solidFill>
              <a:latin typeface="Overpass Black"/>
              <a:ea typeface="Overpass Black"/>
              <a:cs typeface="Overpass Black"/>
              <a:sym typeface="Overpass Black"/>
            </a:endParaRPr>
          </a:p>
        </p:txBody>
      </p:sp>
      <p:pic>
        <p:nvPicPr>
          <p:cNvPr id="2164" name="Google Shape;2164;p40"/>
          <p:cNvPicPr preferRelativeResize="0"/>
          <p:nvPr/>
        </p:nvPicPr>
        <p:blipFill>
          <a:blip r:embed="rId4">
            <a:alphaModFix amt="68000"/>
          </a:blip>
          <a:stretch>
            <a:fillRect/>
          </a:stretch>
        </p:blipFill>
        <p:spPr>
          <a:xfrm>
            <a:off x="6324548" y="1581100"/>
            <a:ext cx="1417157" cy="1413064"/>
          </a:xfrm>
          <a:prstGeom prst="rect">
            <a:avLst/>
          </a:prstGeom>
          <a:noFill/>
          <a:ln>
            <a:noFill/>
          </a:ln>
        </p:spPr>
      </p:pic>
      <p:sp>
        <p:nvSpPr>
          <p:cNvPr id="2165" name="Google Shape;2165;p40"/>
          <p:cNvSpPr txBox="1"/>
          <p:nvPr/>
        </p:nvSpPr>
        <p:spPr>
          <a:xfrm>
            <a:off x="6264852" y="2113696"/>
            <a:ext cx="15693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Aggressive</a:t>
            </a:r>
            <a:endParaRPr sz="1600">
              <a:solidFill>
                <a:schemeClr val="dk2"/>
              </a:solidFill>
              <a:latin typeface="Overpass Black"/>
              <a:ea typeface="Overpass Black"/>
              <a:cs typeface="Overpass Black"/>
              <a:sym typeface="Overpass Black"/>
            </a:endParaRPr>
          </a:p>
        </p:txBody>
      </p:sp>
      <p:pic>
        <p:nvPicPr>
          <p:cNvPr id="2166" name="Google Shape;2166;p40"/>
          <p:cNvPicPr preferRelativeResize="0"/>
          <p:nvPr/>
        </p:nvPicPr>
        <p:blipFill>
          <a:blip r:embed="rId5">
            <a:alphaModFix amt="74000"/>
          </a:blip>
          <a:stretch>
            <a:fillRect/>
          </a:stretch>
        </p:blipFill>
        <p:spPr>
          <a:xfrm>
            <a:off x="7166492" y="2825734"/>
            <a:ext cx="1417157" cy="1413064"/>
          </a:xfrm>
          <a:prstGeom prst="rect">
            <a:avLst/>
          </a:prstGeom>
          <a:noFill/>
          <a:ln>
            <a:noFill/>
          </a:ln>
        </p:spPr>
      </p:pic>
      <p:sp>
        <p:nvSpPr>
          <p:cNvPr id="2167" name="Google Shape;2167;p40"/>
          <p:cNvSpPr txBox="1"/>
          <p:nvPr/>
        </p:nvSpPr>
        <p:spPr>
          <a:xfrm>
            <a:off x="7088654" y="3385787"/>
            <a:ext cx="15693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Territorial </a:t>
            </a:r>
            <a:endParaRPr sz="1600">
              <a:solidFill>
                <a:schemeClr val="dk2"/>
              </a:solidFill>
              <a:latin typeface="Overpass Black"/>
              <a:ea typeface="Overpass Black"/>
              <a:cs typeface="Overpass Black"/>
              <a:sym typeface="Overpass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41"/>
          <p:cNvSpPr txBox="1">
            <a:spLocks noGrp="1"/>
          </p:cNvSpPr>
          <p:nvPr>
            <p:ph type="title" idx="2"/>
          </p:nvPr>
        </p:nvSpPr>
        <p:spPr>
          <a:xfrm>
            <a:off x="2646000" y="1099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73" name="Google Shape;2173;p41"/>
          <p:cNvSpPr txBox="1">
            <a:spLocks noGrp="1"/>
          </p:cNvSpPr>
          <p:nvPr>
            <p:ph type="ctrTitle"/>
          </p:nvPr>
        </p:nvSpPr>
        <p:spPr>
          <a:xfrm>
            <a:off x="2646000" y="27464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endParaRPr sz="1900" b="1">
              <a:latin typeface="Overpass"/>
              <a:ea typeface="Overpass"/>
              <a:cs typeface="Overpass"/>
              <a:sym typeface="Overpass"/>
            </a:endParaRPr>
          </a:p>
        </p:txBody>
      </p:sp>
      <p:sp>
        <p:nvSpPr>
          <p:cNvPr id="2179" name="Google Shape;2179;p4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Original Dataset</a:t>
            </a:r>
            <a:endParaRPr/>
          </a:p>
        </p:txBody>
      </p:sp>
      <p:pic>
        <p:nvPicPr>
          <p:cNvPr id="2180" name="Google Shape;2180;p42"/>
          <p:cNvPicPr preferRelativeResize="0"/>
          <p:nvPr/>
        </p:nvPicPr>
        <p:blipFill>
          <a:blip r:embed="rId3">
            <a:alphaModFix/>
          </a:blip>
          <a:stretch>
            <a:fillRect/>
          </a:stretch>
        </p:blipFill>
        <p:spPr>
          <a:xfrm>
            <a:off x="154830" y="1090400"/>
            <a:ext cx="5149550" cy="2962701"/>
          </a:xfrm>
          <a:prstGeom prst="rect">
            <a:avLst/>
          </a:prstGeom>
          <a:noFill/>
          <a:ln>
            <a:noFill/>
          </a:ln>
        </p:spPr>
      </p:pic>
      <p:pic>
        <p:nvPicPr>
          <p:cNvPr id="2181" name="Google Shape;2181;p42"/>
          <p:cNvPicPr preferRelativeResize="0"/>
          <p:nvPr/>
        </p:nvPicPr>
        <p:blipFill>
          <a:blip r:embed="rId4">
            <a:alphaModFix/>
          </a:blip>
          <a:stretch>
            <a:fillRect/>
          </a:stretch>
        </p:blipFill>
        <p:spPr>
          <a:xfrm>
            <a:off x="4808375" y="1090400"/>
            <a:ext cx="4833876" cy="2962699"/>
          </a:xfrm>
          <a:prstGeom prst="rect">
            <a:avLst/>
          </a:prstGeom>
          <a:noFill/>
          <a:ln>
            <a:noFill/>
          </a:ln>
        </p:spPr>
      </p:pic>
      <p:pic>
        <p:nvPicPr>
          <p:cNvPr id="2182" name="Google Shape;2182;p42"/>
          <p:cNvPicPr preferRelativeResize="0"/>
          <p:nvPr/>
        </p:nvPicPr>
        <p:blipFill>
          <a:blip r:embed="rId5">
            <a:alphaModFix/>
          </a:blip>
          <a:stretch>
            <a:fillRect/>
          </a:stretch>
        </p:blipFill>
        <p:spPr>
          <a:xfrm>
            <a:off x="4808375" y="2092750"/>
            <a:ext cx="4833876" cy="2962700"/>
          </a:xfrm>
          <a:prstGeom prst="rect">
            <a:avLst/>
          </a:prstGeom>
          <a:noFill/>
          <a:ln>
            <a:noFill/>
          </a:ln>
        </p:spPr>
      </p:pic>
      <p:pic>
        <p:nvPicPr>
          <p:cNvPr id="2183" name="Google Shape;2183;p42"/>
          <p:cNvPicPr preferRelativeResize="0"/>
          <p:nvPr/>
        </p:nvPicPr>
        <p:blipFill rotWithShape="1">
          <a:blip r:embed="rId6">
            <a:alphaModFix/>
          </a:blip>
          <a:srcRect l="9124" t="-12739" r="-96110"/>
          <a:stretch/>
        </p:blipFill>
        <p:spPr>
          <a:xfrm>
            <a:off x="154825" y="1751700"/>
            <a:ext cx="9582426" cy="3303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43"/>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dirty="0">
                <a:latin typeface="Overpass"/>
                <a:ea typeface="Overpass"/>
                <a:cs typeface="Overpass"/>
                <a:sym typeface="Overpass"/>
              </a:rPr>
              <a:t>Feature extraction is performed for predicting the next move of a player in the game of Go.</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Six features are utilized and transformed into one-hot encoded. The first feature designates positions with black stones as 1 and others as 0.</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second feature designates positions with white stones as 1 and others as 0.</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third feature marks positions with stones as 1 and empty positions as 0.</a:t>
            </a:r>
            <a:endParaRPr sz="1800" dirty="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dirty="0">
                <a:latin typeface="Overpass"/>
                <a:ea typeface="Overpass"/>
                <a:cs typeface="Overpass"/>
                <a:sym typeface="Overpass"/>
              </a:rPr>
              <a:t>The fourth feature indicates the position of the last move as 1 and others as 0.</a:t>
            </a:r>
            <a:endParaRPr lang="zh-TW" altLang="en-US" sz="1900" b="1" dirty="0">
              <a:latin typeface="Overpass"/>
              <a:ea typeface="Overpass"/>
              <a:cs typeface="Overpass"/>
              <a:sym typeface="Overpass"/>
            </a:endParaRPr>
          </a:p>
        </p:txBody>
      </p:sp>
      <p:sp>
        <p:nvSpPr>
          <p:cNvPr id="2189" name="Google Shape;2189;p4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4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195" name="Google Shape;2195;p44"/>
          <p:cNvGrpSpPr/>
          <p:nvPr/>
        </p:nvGrpSpPr>
        <p:grpSpPr>
          <a:xfrm>
            <a:off x="1017763" y="1687613"/>
            <a:ext cx="2272347" cy="2078672"/>
            <a:chOff x="782050" y="1382700"/>
            <a:chExt cx="2871300" cy="2383525"/>
          </a:xfrm>
        </p:grpSpPr>
        <p:sp>
          <p:nvSpPr>
            <p:cNvPr id="2196" name="Google Shape;2196;p44"/>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197" name="Google Shape;2197;p44"/>
            <p:cNvCxnSpPr>
              <a:stCxn id="2196" idx="1"/>
              <a:endCxn id="2196"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198" name="Google Shape;2198;p44"/>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199" name="Google Shape;2199;p44"/>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00" name="Google Shape;2200;p44"/>
            <p:cNvCxnSpPr>
              <a:stCxn id="2196" idx="0"/>
              <a:endCxn id="2196"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01" name="Google Shape;2201;p44"/>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02" name="Google Shape;2202;p44"/>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203" name="Google Shape;2203;p44"/>
          <p:cNvGrpSpPr/>
          <p:nvPr/>
        </p:nvGrpSpPr>
        <p:grpSpPr>
          <a:xfrm>
            <a:off x="5855688" y="1687613"/>
            <a:ext cx="2272347" cy="2078672"/>
            <a:chOff x="782050" y="1382700"/>
            <a:chExt cx="2871300" cy="2383525"/>
          </a:xfrm>
        </p:grpSpPr>
        <p:sp>
          <p:nvSpPr>
            <p:cNvPr id="2204" name="Google Shape;2204;p44"/>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205" name="Google Shape;2205;p44"/>
            <p:cNvCxnSpPr>
              <a:stCxn id="2204" idx="1"/>
              <a:endCxn id="2204"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06" name="Google Shape;2206;p44"/>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07" name="Google Shape;2207;p44"/>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08" name="Google Shape;2208;p44"/>
            <p:cNvCxnSpPr>
              <a:stCxn id="2204" idx="0"/>
              <a:endCxn id="2204"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09" name="Google Shape;2209;p44"/>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10" name="Google Shape;2210;p44"/>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211" name="Google Shape;2211;p44"/>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2" name="Google Shape;2212;p44"/>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3" name="Google Shape;2213;p44"/>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4" name="Google Shape;2214;p44"/>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5" name="Google Shape;2215;p44"/>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6" name="Google Shape;2216;p44"/>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7" name="Google Shape;2217;p44"/>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8" name="Google Shape;2218;p44"/>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9" name="Google Shape;2219;p44"/>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20" name="Google Shape;2220;p44"/>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1" name="Google Shape;2221;p44"/>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2" name="Google Shape;2222;p44"/>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3" name="Google Shape;2223;p44"/>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24" name="Google Shape;2224;p44"/>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5" name="Google Shape;2225;p44"/>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26" name="Google Shape;2226;p44"/>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7" name="Google Shape;2227;p44"/>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28" name="Google Shape;2228;p44"/>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9" name="Google Shape;2229;p44"/>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0" name="Google Shape;2230;p44"/>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1" name="Google Shape;2231;p44"/>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2" name="Google Shape;2232;p44"/>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33" name="Google Shape;2233;p44"/>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4" name="Google Shape;2234;p44"/>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5" name="Google Shape;2235;p44"/>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6" name="Google Shape;2236;p44"/>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1</a:t>
            </a:r>
            <a:endParaRPr sz="2100" b="1">
              <a:solidFill>
                <a:schemeClr val="dk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632F07"/>
      </a:dk2>
      <a:lt2>
        <a:srgbClr val="D47843"/>
      </a:lt2>
      <a:accent1>
        <a:srgbClr val="D47843"/>
      </a:accent1>
      <a:accent2>
        <a:srgbClr val="A8BAD7"/>
      </a:accent2>
      <a:accent3>
        <a:srgbClr val="9FC5E8"/>
      </a:accent3>
      <a:accent4>
        <a:srgbClr val="DC9EBD"/>
      </a:accent4>
      <a:accent5>
        <a:srgbClr val="7D93C4"/>
      </a:accent5>
      <a:accent6>
        <a:srgbClr val="DC946F"/>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1490</Words>
  <Application>Microsoft Office PowerPoint</Application>
  <PresentationFormat>如螢幕大小 (16:9)</PresentationFormat>
  <Paragraphs>411</Paragraphs>
  <Slides>48</Slides>
  <Notes>48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48</vt:i4>
      </vt:variant>
    </vt:vector>
  </HeadingPairs>
  <TitlesOfParts>
    <vt:vector size="58" baseType="lpstr">
      <vt:lpstr>Times New Roman</vt:lpstr>
      <vt:lpstr>Fira Sans Extra Condensed Medium</vt:lpstr>
      <vt:lpstr>Overpass Black</vt:lpstr>
      <vt:lpstr>Overpass ExtraBold</vt:lpstr>
      <vt:lpstr>Josefin Sans</vt:lpstr>
      <vt:lpstr>Open Sans SemiBold</vt:lpstr>
      <vt:lpstr>Overpass</vt:lpstr>
      <vt:lpstr>Arial</vt:lpstr>
      <vt:lpstr>Open Sans</vt:lpstr>
      <vt:lpstr>Aqua Marketing Plan by Slidego</vt:lpstr>
      <vt:lpstr>Imitation of Go Skill Levels and Recognition of Go Playing Styles</vt:lpstr>
      <vt:lpstr>Outline</vt:lpstr>
      <vt:lpstr>01</vt:lpstr>
      <vt:lpstr>Introduction</vt:lpstr>
      <vt:lpstr>Introduction</vt:lpstr>
      <vt:lpstr>02</vt:lpstr>
      <vt:lpstr>Original Dataset</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Model Training</vt:lpstr>
      <vt:lpstr>Model Training</vt:lpstr>
      <vt:lpstr>Model Training</vt:lpstr>
      <vt:lpstr>Training Models-Old version</vt:lpstr>
      <vt:lpstr>Training Models-New version</vt:lpstr>
      <vt:lpstr>Training Models-Old version</vt:lpstr>
      <vt:lpstr>Training Models-New version</vt:lpstr>
      <vt:lpstr>Training Models</vt:lpstr>
      <vt:lpstr>03</vt:lpstr>
      <vt:lpstr>Dan Model-Old version</vt:lpstr>
      <vt:lpstr>Dan Model-New version</vt:lpstr>
      <vt:lpstr>Kyu Model-Old version</vt:lpstr>
      <vt:lpstr>Kyu Model-New version</vt:lpstr>
      <vt:lpstr>Playing-style Model</vt:lpstr>
      <vt:lpstr>Public_test &amp; Leaderboard [46/508]</vt:lpstr>
      <vt:lpstr>Private_test &amp; Leaderboard [48/508]</vt:lpstr>
      <vt:lpstr>Conclusion</vt:lpstr>
      <vt:lpstr>Conclusion</vt:lpstr>
      <vt:lpstr>Reference</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Imitation of Go Skill Levels and Recognition of Go Playing Styles</dc:title>
  <cp:lastModifiedBy>詠軒Elliot 張</cp:lastModifiedBy>
  <cp:revision>1</cp:revision>
  <dcterms:modified xsi:type="dcterms:W3CDTF">2024-01-09T14:27:23Z</dcterms:modified>
</cp:coreProperties>
</file>